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7"/>
  </p:notesMasterIdLst>
  <p:sldIdLst>
    <p:sldId id="304" r:id="rId2"/>
    <p:sldId id="305" r:id="rId3"/>
    <p:sldId id="307" r:id="rId4"/>
    <p:sldId id="372" r:id="rId5"/>
    <p:sldId id="260" r:id="rId6"/>
    <p:sldId id="261" r:id="rId7"/>
    <p:sldId id="257" r:id="rId8"/>
    <p:sldId id="314" r:id="rId9"/>
    <p:sldId id="266" r:id="rId10"/>
    <p:sldId id="267" r:id="rId11"/>
    <p:sldId id="268" r:id="rId12"/>
    <p:sldId id="270" r:id="rId13"/>
    <p:sldId id="269" r:id="rId14"/>
    <p:sldId id="272" r:id="rId15"/>
    <p:sldId id="274" r:id="rId16"/>
    <p:sldId id="271" r:id="rId17"/>
    <p:sldId id="277" r:id="rId18"/>
    <p:sldId id="278" r:id="rId19"/>
    <p:sldId id="311" r:id="rId20"/>
    <p:sldId id="354" r:id="rId21"/>
    <p:sldId id="355" r:id="rId22"/>
    <p:sldId id="356" r:id="rId23"/>
    <p:sldId id="357" r:id="rId24"/>
    <p:sldId id="358" r:id="rId25"/>
    <p:sldId id="312" r:id="rId26"/>
    <p:sldId id="359" r:id="rId27"/>
    <p:sldId id="360" r:id="rId28"/>
    <p:sldId id="361" r:id="rId29"/>
    <p:sldId id="362" r:id="rId30"/>
    <p:sldId id="313" r:id="rId31"/>
    <p:sldId id="310" r:id="rId32"/>
    <p:sldId id="280" r:id="rId33"/>
    <p:sldId id="281" r:id="rId34"/>
    <p:sldId id="283" r:id="rId35"/>
    <p:sldId id="284" r:id="rId36"/>
    <p:sldId id="286" r:id="rId37"/>
    <p:sldId id="287" r:id="rId38"/>
    <p:sldId id="315" r:id="rId39"/>
    <p:sldId id="316" r:id="rId40"/>
    <p:sldId id="317" r:id="rId41"/>
    <p:sldId id="318" r:id="rId42"/>
    <p:sldId id="319" r:id="rId43"/>
    <p:sldId id="320" r:id="rId44"/>
    <p:sldId id="323" r:id="rId45"/>
    <p:sldId id="324" r:id="rId46"/>
    <p:sldId id="321" r:id="rId47"/>
    <p:sldId id="322" r:id="rId48"/>
    <p:sldId id="325" r:id="rId49"/>
    <p:sldId id="326" r:id="rId50"/>
    <p:sldId id="327" r:id="rId51"/>
    <p:sldId id="328" r:id="rId52"/>
    <p:sldId id="330" r:id="rId53"/>
    <p:sldId id="331" r:id="rId54"/>
    <p:sldId id="335" r:id="rId55"/>
    <p:sldId id="364" r:id="rId56"/>
    <p:sldId id="365" r:id="rId57"/>
    <p:sldId id="366" r:id="rId58"/>
    <p:sldId id="363" r:id="rId59"/>
    <p:sldId id="415" r:id="rId60"/>
    <p:sldId id="336" r:id="rId61"/>
    <p:sldId id="337" r:id="rId62"/>
    <p:sldId id="338" r:id="rId63"/>
    <p:sldId id="339" r:id="rId64"/>
    <p:sldId id="340" r:id="rId65"/>
    <p:sldId id="367" r:id="rId66"/>
    <p:sldId id="368" r:id="rId67"/>
    <p:sldId id="369" r:id="rId68"/>
    <p:sldId id="370" r:id="rId69"/>
    <p:sldId id="371" r:id="rId70"/>
    <p:sldId id="341" r:id="rId71"/>
    <p:sldId id="342" r:id="rId72"/>
    <p:sldId id="343" r:id="rId73"/>
    <p:sldId id="344" r:id="rId74"/>
    <p:sldId id="347" r:id="rId75"/>
    <p:sldId id="348" r:id="rId76"/>
    <p:sldId id="345" r:id="rId77"/>
    <p:sldId id="349" r:id="rId78"/>
    <p:sldId id="350" r:id="rId79"/>
    <p:sldId id="351" r:id="rId80"/>
    <p:sldId id="346" r:id="rId81"/>
    <p:sldId id="373" r:id="rId82"/>
    <p:sldId id="374" r:id="rId83"/>
    <p:sldId id="375" r:id="rId84"/>
    <p:sldId id="376" r:id="rId85"/>
    <p:sldId id="377" r:id="rId86"/>
    <p:sldId id="378" r:id="rId87"/>
    <p:sldId id="379" r:id="rId88"/>
    <p:sldId id="380" r:id="rId89"/>
    <p:sldId id="381"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98" r:id="rId107"/>
    <p:sldId id="399" r:id="rId108"/>
    <p:sldId id="400"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6" r:id="rId122"/>
    <p:sldId id="413" r:id="rId123"/>
    <p:sldId id="414" r:id="rId124"/>
    <p:sldId id="353" r:id="rId125"/>
    <p:sldId id="352" r:id="rId1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97" d="100"/>
          <a:sy n="97" d="100"/>
        </p:scale>
        <p:origin x="-9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11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E63EB3E-6938-495E-B3AA-A2FBE466CFED}" type="slidenum">
              <a:rPr lang="en-US"/>
              <a:pPr/>
              <a:t>‹#›</a:t>
            </a:fld>
            <a:endParaRPr lang="en-US"/>
          </a:p>
        </p:txBody>
      </p:sp>
    </p:spTree>
    <p:extLst>
      <p:ext uri="{BB962C8B-B14F-4D97-AF65-F5344CB8AC3E}">
        <p14:creationId xmlns:p14="http://schemas.microsoft.com/office/powerpoint/2010/main" val="3241286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75433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76510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13555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076793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33979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274579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213969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071666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21837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266359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56871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115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77152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745692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5491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5931397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86464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23180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C26E941-2AD2-488B-8266-54664CA610A7}" type="slidenum">
              <a:rPr lang="en-US"/>
              <a:pPr eaLnBrk="1" hangingPunct="1"/>
              <a:t>124</a:t>
            </a:fld>
            <a:endParaRPr lang="en-US"/>
          </a:p>
        </p:txBody>
      </p:sp>
    </p:spTree>
    <p:extLst>
      <p:ext uri="{BB962C8B-B14F-4D97-AF65-F5344CB8AC3E}">
        <p14:creationId xmlns:p14="http://schemas.microsoft.com/office/powerpoint/2010/main" val="2757261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1152525" y="692150"/>
            <a:ext cx="4554538" cy="3416300"/>
          </a:xfrm>
          <a:ln/>
        </p:spPr>
      </p:sp>
      <p:sp>
        <p:nvSpPr>
          <p:cNvPr id="16384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9348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6887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252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1871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2373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8564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7969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59579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0628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96337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6369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17796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824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26443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77344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52660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13791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20284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00960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167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007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63041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3115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4194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94920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5127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6542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86739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351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2386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5741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67254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85674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42356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90864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3628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92488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46858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7259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73208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21816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2757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60736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7500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61561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9181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520527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79959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4554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8460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78756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79963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05977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50664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3249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2554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59856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05972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560346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8106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96223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451229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194581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8773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69461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89310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4340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2517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991477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587476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798733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1460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162597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91198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9494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9585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854866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846582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7140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9451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17481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3717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68561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60686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286899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0129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811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304903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323907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721183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20891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30640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4593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13955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014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2872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32993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11-</a:t>
            </a:r>
            <a:fld id="{A24840B7-4225-41B9-9B8B-78141E41373E}" type="slidenum">
              <a:rPr lang="en-US"/>
              <a:pPr/>
              <a:t>‹#›</a:t>
            </a:fld>
            <a:endParaRPr lang="en-US"/>
          </a:p>
          <a:p>
            <a:endParaRPr lang="en-US"/>
          </a:p>
        </p:txBody>
      </p:sp>
    </p:spTree>
    <p:extLst>
      <p:ext uri="{BB962C8B-B14F-4D97-AF65-F5344CB8AC3E}">
        <p14:creationId xmlns:p14="http://schemas.microsoft.com/office/powerpoint/2010/main" val="131730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5" name="Slide Number Placeholder 4"/>
          <p:cNvSpPr>
            <a:spLocks noGrp="1"/>
          </p:cNvSpPr>
          <p:nvPr>
            <p:ph type="sldNum" sz="quarter" idx="11"/>
          </p:nvPr>
        </p:nvSpPr>
        <p:spPr/>
        <p:txBody>
          <a:bodyPr/>
          <a:lstStyle>
            <a:lvl1pPr>
              <a:defRPr/>
            </a:lvl1pPr>
          </a:lstStyle>
          <a:p>
            <a:r>
              <a:rPr lang="en-US"/>
              <a:t>12-</a:t>
            </a:r>
            <a:fld id="{FDE8A230-3AEA-492E-97A4-EC27D645E398}" type="slidenum">
              <a:rPr lang="en-US"/>
              <a:pPr/>
              <a:t>‹#›</a:t>
            </a:fld>
            <a:endParaRPr lang="en-US"/>
          </a:p>
          <a:p>
            <a:endParaRPr lang="en-US"/>
          </a:p>
        </p:txBody>
      </p:sp>
    </p:spTree>
    <p:extLst>
      <p:ext uri="{BB962C8B-B14F-4D97-AF65-F5344CB8AC3E}">
        <p14:creationId xmlns:p14="http://schemas.microsoft.com/office/powerpoint/2010/main" val="2737768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5" name="Slide Number Placeholder 4"/>
          <p:cNvSpPr>
            <a:spLocks noGrp="1"/>
          </p:cNvSpPr>
          <p:nvPr>
            <p:ph type="sldNum" sz="quarter" idx="11"/>
          </p:nvPr>
        </p:nvSpPr>
        <p:spPr/>
        <p:txBody>
          <a:bodyPr/>
          <a:lstStyle>
            <a:lvl1pPr>
              <a:defRPr/>
            </a:lvl1pPr>
          </a:lstStyle>
          <a:p>
            <a:r>
              <a:rPr lang="en-US"/>
              <a:t>12-</a:t>
            </a:r>
            <a:fld id="{CAD510F4-BAD2-47E5-BD3C-591DFAF834C4}" type="slidenum">
              <a:rPr lang="en-US"/>
              <a:pPr/>
              <a:t>‹#›</a:t>
            </a:fld>
            <a:endParaRPr lang="en-US"/>
          </a:p>
          <a:p>
            <a:endParaRPr lang="en-US"/>
          </a:p>
        </p:txBody>
      </p:sp>
    </p:spTree>
    <p:extLst>
      <p:ext uri="{BB962C8B-B14F-4D97-AF65-F5344CB8AC3E}">
        <p14:creationId xmlns:p14="http://schemas.microsoft.com/office/powerpoint/2010/main" val="870009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a:t>12-</a:t>
            </a:r>
            <a:fld id="{7016A7B5-B837-4868-8371-8CF7F715281E}" type="slidenum">
              <a:rPr lang="en-US"/>
              <a:pPr/>
              <a:t>‹#›</a:t>
            </a:fld>
            <a:endParaRPr lang="en-US"/>
          </a:p>
          <a:p>
            <a:endParaRPr lang="en-US"/>
          </a:p>
        </p:txBody>
      </p:sp>
    </p:spTree>
    <p:extLst>
      <p:ext uri="{BB962C8B-B14F-4D97-AF65-F5344CB8AC3E}">
        <p14:creationId xmlns:p14="http://schemas.microsoft.com/office/powerpoint/2010/main" val="100808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11-</a:t>
            </a:r>
            <a:fld id="{A212CD10-B198-4F7F-9E8B-A84B5464F184}" type="slidenum">
              <a:rPr lang="en-US"/>
              <a:pPr/>
              <a:t>‹#›</a:t>
            </a:fld>
            <a:endParaRPr lang="en-US"/>
          </a:p>
          <a:p>
            <a:endParaRPr lang="en-US"/>
          </a:p>
        </p:txBody>
      </p:sp>
    </p:spTree>
    <p:extLst>
      <p:ext uri="{BB962C8B-B14F-4D97-AF65-F5344CB8AC3E}">
        <p14:creationId xmlns:p14="http://schemas.microsoft.com/office/powerpoint/2010/main" val="450574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11-</a:t>
            </a:r>
            <a:fld id="{F5968E10-7079-4463-83A0-CC26595D395C}" type="slidenum">
              <a:rPr lang="en-US"/>
              <a:pPr/>
              <a:t>‹#›</a:t>
            </a:fld>
            <a:endParaRPr lang="en-US"/>
          </a:p>
          <a:p>
            <a:endParaRPr lang="en-US"/>
          </a:p>
        </p:txBody>
      </p:sp>
    </p:spTree>
    <p:extLst>
      <p:ext uri="{BB962C8B-B14F-4D97-AF65-F5344CB8AC3E}">
        <p14:creationId xmlns:p14="http://schemas.microsoft.com/office/powerpoint/2010/main" val="81975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11-</a:t>
            </a:r>
            <a:fld id="{12183A16-CE71-44E4-A99D-F7E9469148BD}" type="slidenum">
              <a:rPr lang="en-US"/>
              <a:pPr/>
              <a:t>‹#›</a:t>
            </a:fld>
            <a:endParaRPr lang="en-US"/>
          </a:p>
          <a:p>
            <a:endParaRPr lang="en-US"/>
          </a:p>
        </p:txBody>
      </p:sp>
    </p:spTree>
    <p:extLst>
      <p:ext uri="{BB962C8B-B14F-4D97-AF65-F5344CB8AC3E}">
        <p14:creationId xmlns:p14="http://schemas.microsoft.com/office/powerpoint/2010/main" val="3075528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11-</a:t>
            </a:r>
            <a:fld id="{52672D2A-897A-4C76-923D-C7E08378B43C}" type="slidenum">
              <a:rPr lang="en-US"/>
              <a:pPr/>
              <a:t>‹#›</a:t>
            </a:fld>
            <a:endParaRPr lang="en-US"/>
          </a:p>
          <a:p>
            <a:endParaRPr lang="en-US"/>
          </a:p>
        </p:txBody>
      </p:sp>
    </p:spTree>
    <p:extLst>
      <p:ext uri="{BB962C8B-B14F-4D97-AF65-F5344CB8AC3E}">
        <p14:creationId xmlns:p14="http://schemas.microsoft.com/office/powerpoint/2010/main" val="219252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4" name="Slide Number Placeholder 3"/>
          <p:cNvSpPr>
            <a:spLocks noGrp="1"/>
          </p:cNvSpPr>
          <p:nvPr>
            <p:ph type="sldNum" sz="quarter" idx="11"/>
          </p:nvPr>
        </p:nvSpPr>
        <p:spPr/>
        <p:txBody>
          <a:bodyPr/>
          <a:lstStyle>
            <a:lvl1pPr>
              <a:defRPr/>
            </a:lvl1pPr>
          </a:lstStyle>
          <a:p>
            <a:r>
              <a:rPr lang="en-US"/>
              <a:t>12-</a:t>
            </a:r>
            <a:fld id="{140A3933-B5BF-41D5-BA8A-354162131B9C}" type="slidenum">
              <a:rPr lang="en-US"/>
              <a:pPr/>
              <a:t>‹#›</a:t>
            </a:fld>
            <a:endParaRPr lang="en-US"/>
          </a:p>
          <a:p>
            <a:endParaRPr lang="en-US"/>
          </a:p>
        </p:txBody>
      </p:sp>
    </p:spTree>
    <p:extLst>
      <p:ext uri="{BB962C8B-B14F-4D97-AF65-F5344CB8AC3E}">
        <p14:creationId xmlns:p14="http://schemas.microsoft.com/office/powerpoint/2010/main" val="70186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lvl1pPr>
              <a:defRPr/>
            </a:lvl1pPr>
          </a:lstStyle>
          <a:p>
            <a:r>
              <a:rPr lang="en-US"/>
              <a:t>12-</a:t>
            </a:r>
            <a:fld id="{3B671A01-E7AD-4F7C-9575-48445FE5657E}" type="slidenum">
              <a:rPr lang="en-US"/>
              <a:pPr/>
              <a:t>‹#›</a:t>
            </a:fld>
            <a:endParaRPr lang="en-US"/>
          </a:p>
          <a:p>
            <a:endParaRPr lang="en-US"/>
          </a:p>
        </p:txBody>
      </p:sp>
    </p:spTree>
    <p:extLst>
      <p:ext uri="{BB962C8B-B14F-4D97-AF65-F5344CB8AC3E}">
        <p14:creationId xmlns:p14="http://schemas.microsoft.com/office/powerpoint/2010/main" val="4276587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6" name="Slide Number Placeholder 5"/>
          <p:cNvSpPr>
            <a:spLocks noGrp="1"/>
          </p:cNvSpPr>
          <p:nvPr>
            <p:ph type="sldNum" sz="quarter" idx="11"/>
          </p:nvPr>
        </p:nvSpPr>
        <p:spPr/>
        <p:txBody>
          <a:bodyPr/>
          <a:lstStyle>
            <a:lvl1pPr>
              <a:defRPr/>
            </a:lvl1pPr>
          </a:lstStyle>
          <a:p>
            <a:r>
              <a:rPr lang="en-US"/>
              <a:t>12-</a:t>
            </a:r>
            <a:fld id="{C5225E82-B6D4-4CF0-9D80-663EAE23F273}" type="slidenum">
              <a:rPr lang="en-US"/>
              <a:pPr/>
              <a:t>‹#›</a:t>
            </a:fld>
            <a:endParaRPr lang="en-US"/>
          </a:p>
          <a:p>
            <a:endParaRPr lang="en-US"/>
          </a:p>
        </p:txBody>
      </p:sp>
    </p:spTree>
    <p:extLst>
      <p:ext uri="{BB962C8B-B14F-4D97-AF65-F5344CB8AC3E}">
        <p14:creationId xmlns:p14="http://schemas.microsoft.com/office/powerpoint/2010/main" val="131794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rgbClr val="0099CC"/>
                </a:solidFill>
              </a:defRPr>
            </a:lvl1pPr>
          </a:lstStyle>
          <a:p>
            <a:pPr>
              <a:defRPr/>
            </a:pPr>
            <a:r>
              <a:rPr lang="en-US" smtClean="0"/>
              <a:t>KROENKE AND AUER - DATABASE PROCESSING, 13th Edition  © 2014 Pearson Education, Inc.</a:t>
            </a:r>
            <a:endParaRPr lang="en-US"/>
          </a:p>
        </p:txBody>
      </p:sp>
      <p:sp>
        <p:nvSpPr>
          <p:cNvPr id="6" name="Slide Number Placeholder 5"/>
          <p:cNvSpPr>
            <a:spLocks noGrp="1"/>
          </p:cNvSpPr>
          <p:nvPr>
            <p:ph type="sldNum" sz="quarter" idx="11"/>
          </p:nvPr>
        </p:nvSpPr>
        <p:spPr/>
        <p:txBody>
          <a:bodyPr/>
          <a:lstStyle>
            <a:lvl1pPr>
              <a:defRPr/>
            </a:lvl1pPr>
          </a:lstStyle>
          <a:p>
            <a:r>
              <a:rPr lang="en-US"/>
              <a:t>12-</a:t>
            </a:r>
            <a:fld id="{BCC2A72C-A4BD-47BA-90B0-B6A8AD80A399}" type="slidenum">
              <a:rPr lang="en-US"/>
              <a:pPr/>
              <a:t>‹#›</a:t>
            </a:fld>
            <a:endParaRPr lang="en-US"/>
          </a:p>
          <a:p>
            <a:endParaRPr lang="en-US"/>
          </a:p>
        </p:txBody>
      </p:sp>
    </p:spTree>
    <p:extLst>
      <p:ext uri="{BB962C8B-B14F-4D97-AF65-F5344CB8AC3E}">
        <p14:creationId xmlns:p14="http://schemas.microsoft.com/office/powerpoint/2010/main" val="11492067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11-</a:t>
            </a:r>
            <a:fld id="{B617FC5F-0B1F-4378-8E6F-B01D812BCEEC}"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70.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1.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4.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5.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8.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4.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5.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cid:3287383400_2177562" TargetMode="External"/><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WoW6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java.sun.com/products/jdbc/"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3" Type="http://schemas.openxmlformats.org/officeDocument/2006/relationships/hyperlink" Target="http://www.altova.com/" TargetMode="External"/><Relationship Id="rId4" Type="http://schemas.openxmlformats.org/officeDocument/2006/relationships/hyperlink" Target="http://www.altova.com/products_ide.html" TargetMode="External"/><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a:t>
            </a:r>
            <a:r>
              <a:rPr lang="en-US" sz="4000" dirty="0" smtClean="0">
                <a:solidFill>
                  <a:schemeClr val="accent3"/>
                </a:solidFill>
                <a:latin typeface="Calibri" pitchFamily="34" charset="0"/>
                <a:cs typeface="Calibri" pitchFamily="34" charset="0"/>
              </a:rPr>
              <a:t>Processing</a:t>
            </a:r>
            <a:r>
              <a:rPr lang="en-US" sz="4000" dirty="0">
                <a:solidFill>
                  <a:schemeClr val="tx1"/>
                </a:solidFill>
                <a:latin typeface="Calibri" pitchFamily="34" charset="0"/>
                <a:cs typeface="Calibri" pitchFamily="34" charset="0"/>
              </a:rPr>
              <a:t/>
            </a:r>
            <a:br>
              <a:rPr lang="en-US" sz="4000" dirty="0">
                <a:solidFill>
                  <a:schemeClr val="tx1"/>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9220"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Eleven:</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The Web Server Environment</a:t>
            </a: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261357" cy="2149376"/>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ODBC Components</a:t>
            </a:r>
          </a:p>
        </p:txBody>
      </p:sp>
      <p:sp>
        <p:nvSpPr>
          <p:cNvPr id="17411" name="Rectangle 3"/>
          <p:cNvSpPr>
            <a:spLocks noGrp="1" noChangeArrowheads="1"/>
          </p:cNvSpPr>
          <p:nvPr>
            <p:ph type="body" idx="1"/>
          </p:nvPr>
        </p:nvSpPr>
        <p:spPr/>
        <p:txBody>
          <a:bodyPr/>
          <a:lstStyle/>
          <a:p>
            <a:pPr eaLnBrk="1" hangingPunct="1"/>
            <a:r>
              <a:rPr lang="en-US" sz="2800" smtClean="0"/>
              <a:t>ODBC consists of a </a:t>
            </a:r>
            <a:r>
              <a:rPr lang="en-US" sz="2800" b="1" smtClean="0">
                <a:solidFill>
                  <a:srgbClr val="0099CC"/>
                </a:solidFill>
              </a:rPr>
              <a:t>data source</a:t>
            </a:r>
            <a:r>
              <a:rPr lang="en-US" sz="2800" smtClean="0"/>
              <a:t>, an </a:t>
            </a:r>
            <a:r>
              <a:rPr lang="en-US" sz="2800" b="1" smtClean="0">
                <a:solidFill>
                  <a:srgbClr val="0099CC"/>
                </a:solidFill>
              </a:rPr>
              <a:t>application program</a:t>
            </a:r>
            <a:r>
              <a:rPr lang="en-US" sz="2800" smtClean="0"/>
              <a:t>, a </a:t>
            </a:r>
            <a:r>
              <a:rPr lang="en-US" sz="2800" b="1" smtClean="0">
                <a:solidFill>
                  <a:srgbClr val="0099CC"/>
                </a:solidFill>
              </a:rPr>
              <a:t>driver manager</a:t>
            </a:r>
            <a:r>
              <a:rPr lang="en-US" sz="2800" smtClean="0"/>
              <a:t>, and a </a:t>
            </a:r>
            <a:r>
              <a:rPr lang="en-US" sz="2800" b="1" smtClean="0">
                <a:solidFill>
                  <a:srgbClr val="0099CC"/>
                </a:solidFill>
              </a:rPr>
              <a:t>DBMS driver</a:t>
            </a:r>
            <a:r>
              <a:rPr lang="en-US" sz="2800" smtClean="0"/>
              <a:t>.</a:t>
            </a:r>
          </a:p>
          <a:p>
            <a:pPr eaLnBrk="1" hangingPunct="1"/>
            <a:r>
              <a:rPr lang="en-US" sz="2800" smtClean="0"/>
              <a:t>A</a:t>
            </a:r>
            <a:r>
              <a:rPr lang="en-US" sz="2800" smtClean="0">
                <a:solidFill>
                  <a:srgbClr val="FF9900"/>
                </a:solidFill>
              </a:rPr>
              <a:t> </a:t>
            </a:r>
            <a:r>
              <a:rPr lang="en-US" sz="2800" b="1" smtClean="0">
                <a:solidFill>
                  <a:srgbClr val="0099CC"/>
                </a:solidFill>
              </a:rPr>
              <a:t>data source</a:t>
            </a:r>
            <a:r>
              <a:rPr lang="en-US" sz="2800" smtClean="0"/>
              <a:t> is the database, its associated DBMS, operating system, and network platform.</a:t>
            </a:r>
          </a:p>
          <a:p>
            <a:pPr lvl="1" eaLnBrk="1" hangingPunct="1"/>
            <a:r>
              <a:rPr lang="en-US" sz="2400" smtClean="0"/>
              <a:t>An ODBC data source can be a relational database, a file server, or a spreadsheet.</a:t>
            </a:r>
          </a:p>
          <a:p>
            <a:pPr eaLnBrk="1" hangingPunct="1"/>
            <a:r>
              <a:rPr lang="en-US" sz="2800" smtClean="0"/>
              <a:t>An</a:t>
            </a:r>
            <a:r>
              <a:rPr lang="en-US" sz="2800" smtClean="0">
                <a:solidFill>
                  <a:srgbClr val="FF9900"/>
                </a:solidFill>
              </a:rPr>
              <a:t> </a:t>
            </a:r>
            <a:r>
              <a:rPr lang="en-US" sz="2800" b="1" smtClean="0">
                <a:solidFill>
                  <a:srgbClr val="0099CC"/>
                </a:solidFill>
              </a:rPr>
              <a:t>applications program</a:t>
            </a:r>
            <a:r>
              <a:rPr lang="en-US" sz="2800" smtClean="0"/>
              <a:t> issues requests to create a connection with a data source.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198" y="1562503"/>
            <a:ext cx="8227619" cy="3432381"/>
          </a:xfrm>
          <a:prstGeom prst="rect">
            <a:avLst/>
          </a:prstGeom>
        </p:spPr>
      </p:pic>
      <p:sp>
        <p:nvSpPr>
          <p:cNvPr id="24578" name="Rectangle 2"/>
          <p:cNvSpPr>
            <a:spLocks noGrp="1" noChangeArrowheads="1"/>
          </p:cNvSpPr>
          <p:nvPr>
            <p:ph type="title"/>
          </p:nvPr>
        </p:nvSpPr>
        <p:spPr/>
        <p:txBody>
          <a:bodyPr/>
          <a:lstStyle/>
          <a:p>
            <a:pPr eaLnBrk="1" hangingPunct="1"/>
            <a:r>
              <a:rPr lang="en-US" sz="4000" smtClean="0"/>
              <a:t>Flat Schemas:</a:t>
            </a:r>
            <a:br>
              <a:rPr lang="en-US" sz="4000" smtClean="0"/>
            </a:br>
            <a:r>
              <a:rPr lang="en-US" sz="3200" smtClean="0"/>
              <a:t>Schema-Valid Document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100</a:t>
            </a:fld>
            <a:endParaRPr lang="en-US" smtClean="0"/>
          </a:p>
          <a:p>
            <a:endParaRPr lang="en-US"/>
          </a:p>
        </p:txBody>
      </p:sp>
    </p:spTree>
    <p:extLst>
      <p:ext uri="{BB962C8B-B14F-4D97-AF65-F5344CB8AC3E}">
        <p14:creationId xmlns:p14="http://schemas.microsoft.com/office/powerpoint/2010/main" val="338340378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smtClean="0"/>
              <a:t>Structured Schemas:</a:t>
            </a:r>
            <a:br>
              <a:rPr lang="en-US" sz="4000" smtClean="0"/>
            </a:br>
            <a:r>
              <a:rPr lang="en-US" sz="4000" smtClean="0"/>
              <a:t> </a:t>
            </a:r>
            <a:r>
              <a:rPr lang="en-US" sz="3200" smtClean="0"/>
              <a:t>XML Schema</a:t>
            </a:r>
          </a:p>
        </p:txBody>
      </p:sp>
      <p:sp>
        <p:nvSpPr>
          <p:cNvPr id="25603" name="Rectangle 3"/>
          <p:cNvSpPr>
            <a:spLocks noGrp="1" noChangeArrowheads="1"/>
          </p:cNvSpPr>
          <p:nvPr>
            <p:ph type="body" sz="half" idx="1"/>
          </p:nvPr>
        </p:nvSpPr>
        <p:spPr>
          <a:xfrm>
            <a:off x="457200" y="1600200"/>
            <a:ext cx="2438400" cy="4525963"/>
          </a:xfrm>
        </p:spPr>
        <p:txBody>
          <a:bodyPr/>
          <a:lstStyle/>
          <a:p>
            <a:pPr eaLnBrk="1" hangingPunct="1"/>
            <a:r>
              <a:rPr lang="en-US" sz="2800" smtClean="0"/>
              <a:t>Structured schemas have defined subgroups. </a:t>
            </a:r>
          </a:p>
        </p:txBody>
      </p:sp>
      <p:pic>
        <p:nvPicPr>
          <p:cNvPr id="25604" name="Picture 7" descr="C:\Users\Auer.WWU\Auer-Projects\Kroenke-Auer-Projects\Kroenke-Auer-DBP-e11\DBP-e11-Supplements\Images\Chapter12\Fig12-8a.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651250" y="1600200"/>
            <a:ext cx="4660900" cy="45767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12-</a:t>
            </a:r>
            <a:fld id="{7016A7B5-B837-4868-8371-8CF7F715281E}" type="slidenum">
              <a:rPr lang="en-US" smtClean="0"/>
              <a:pPr/>
              <a:t>101</a:t>
            </a:fld>
            <a:endParaRPr lang="en-US" smtClean="0"/>
          </a:p>
          <a:p>
            <a:endParaRPr lang="en-US"/>
          </a:p>
        </p:txBody>
      </p:sp>
    </p:spTree>
    <p:extLst>
      <p:ext uri="{BB962C8B-B14F-4D97-AF65-F5344CB8AC3E}">
        <p14:creationId xmlns:p14="http://schemas.microsoft.com/office/powerpoint/2010/main" val="36760944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smtClean="0"/>
              <a:t>Structured Schemas:</a:t>
            </a:r>
            <a:br>
              <a:rPr lang="en-US" sz="4000" smtClean="0"/>
            </a:br>
            <a:r>
              <a:rPr lang="en-US" sz="3200" smtClean="0"/>
              <a:t>Graphical Representation of Schema</a:t>
            </a:r>
          </a:p>
        </p:txBody>
      </p:sp>
      <p:pic>
        <p:nvPicPr>
          <p:cNvPr id="26627" name="Picture 5" descr="C:\Users\Auer.WWU\Auer-Projects\Kroenke-Auer-Projects\Kroenke-Auer-DBP-e11\DBP-e11-Supplements\Images\Chapter12\Fig12-8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05063" y="1676400"/>
            <a:ext cx="4410075" cy="44370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102</a:t>
            </a:fld>
            <a:endParaRPr lang="en-US" smtClean="0"/>
          </a:p>
          <a:p>
            <a:endParaRPr lang="en-US"/>
          </a:p>
        </p:txBody>
      </p:sp>
    </p:spTree>
    <p:extLst>
      <p:ext uri="{BB962C8B-B14F-4D97-AF65-F5344CB8AC3E}">
        <p14:creationId xmlns:p14="http://schemas.microsoft.com/office/powerpoint/2010/main" val="365957132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7238" y="1534048"/>
            <a:ext cx="8209524" cy="4180952"/>
          </a:xfrm>
          <a:prstGeom prst="rect">
            <a:avLst/>
          </a:prstGeom>
        </p:spPr>
      </p:pic>
      <p:sp>
        <p:nvSpPr>
          <p:cNvPr id="27650" name="Rectangle 2"/>
          <p:cNvSpPr>
            <a:spLocks noGrp="1" noChangeArrowheads="1"/>
          </p:cNvSpPr>
          <p:nvPr>
            <p:ph type="title"/>
          </p:nvPr>
        </p:nvSpPr>
        <p:spPr/>
        <p:txBody>
          <a:bodyPr/>
          <a:lstStyle/>
          <a:p>
            <a:pPr eaLnBrk="1" hangingPunct="1"/>
            <a:r>
              <a:rPr lang="en-US" sz="4000" smtClean="0"/>
              <a:t>Structured Schemas:</a:t>
            </a:r>
            <a:br>
              <a:rPr lang="en-US" sz="4000" smtClean="0"/>
            </a:br>
            <a:r>
              <a:rPr lang="en-US" sz="3200" smtClean="0"/>
              <a:t>Schema-Valid Document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103</a:t>
            </a:fld>
            <a:endParaRPr lang="en-US" smtClean="0"/>
          </a:p>
          <a:p>
            <a:endParaRPr lang="en-US"/>
          </a:p>
        </p:txBody>
      </p:sp>
    </p:spTree>
    <p:extLst>
      <p:ext uri="{BB962C8B-B14F-4D97-AF65-F5344CB8AC3E}">
        <p14:creationId xmlns:p14="http://schemas.microsoft.com/office/powerpoint/2010/main" val="138918125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Global Elements</a:t>
            </a:r>
          </a:p>
        </p:txBody>
      </p:sp>
      <p:sp>
        <p:nvSpPr>
          <p:cNvPr id="28675" name="Rectangle 3"/>
          <p:cNvSpPr>
            <a:spLocks noGrp="1" noChangeArrowheads="1"/>
          </p:cNvSpPr>
          <p:nvPr>
            <p:ph type="body" idx="1"/>
          </p:nvPr>
        </p:nvSpPr>
        <p:spPr/>
        <p:txBody>
          <a:bodyPr/>
          <a:lstStyle/>
          <a:p>
            <a:pPr eaLnBrk="1" hangingPunct="1"/>
            <a:r>
              <a:rPr lang="en-US" smtClean="0"/>
              <a:t>To eliminate the definition duplication, elements can be declared globally, i.e., reside at the top level of the schema, and then reused.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104</a:t>
            </a:fld>
            <a:endParaRPr lang="en-US" smtClean="0"/>
          </a:p>
          <a:p>
            <a:endParaRPr lang="en-US"/>
          </a:p>
        </p:txBody>
      </p:sp>
    </p:spTree>
    <p:extLst>
      <p:ext uri="{BB962C8B-B14F-4D97-AF65-F5344CB8AC3E}">
        <p14:creationId xmlns:p14="http://schemas.microsoft.com/office/powerpoint/2010/main" val="1247093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dirty="0" smtClean="0"/>
              <a:t>Global Elements:</a:t>
            </a:r>
            <a:br>
              <a:rPr lang="en-US" sz="4000" dirty="0" smtClean="0"/>
            </a:br>
            <a:r>
              <a:rPr lang="en-US" sz="4000" dirty="0" smtClean="0"/>
              <a:t> </a:t>
            </a:r>
            <a:r>
              <a:rPr lang="en-US" sz="3200" dirty="0" smtClean="0"/>
              <a:t>XML Schema with Global </a:t>
            </a:r>
            <a:r>
              <a:rPr lang="en-US" sz="3200" dirty="0" err="1" smtClean="0"/>
              <a:t>PhoneType</a:t>
            </a:r>
            <a:endParaRPr lang="en-US" sz="3200" dirty="0" smtClean="0"/>
          </a:p>
        </p:txBody>
      </p:sp>
      <p:pic>
        <p:nvPicPr>
          <p:cNvPr id="29699" name="Picture 5" descr="C:\Users\Auer.WWU\Auer-Projects\Kroenke-Auer-Projects\Kroenke-Auer-DBP-e11\DBP-e11-Supplements\Images\Chapter12\Fig12-9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13025" y="1600200"/>
            <a:ext cx="3916363" cy="45259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105</a:t>
            </a:fld>
            <a:endParaRPr lang="en-US" smtClean="0"/>
          </a:p>
          <a:p>
            <a:endParaRPr lang="en-US"/>
          </a:p>
        </p:txBody>
      </p:sp>
    </p:spTree>
    <p:extLst>
      <p:ext uri="{BB962C8B-B14F-4D97-AF65-F5344CB8AC3E}">
        <p14:creationId xmlns:p14="http://schemas.microsoft.com/office/powerpoint/2010/main" val="156748925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dirty="0" smtClean="0"/>
              <a:t>Global Elements:</a:t>
            </a:r>
            <a:br>
              <a:rPr lang="en-US" sz="4000" dirty="0" smtClean="0"/>
            </a:br>
            <a:r>
              <a:rPr lang="en-US" sz="4000" dirty="0" smtClean="0"/>
              <a:t> </a:t>
            </a:r>
            <a:r>
              <a:rPr lang="en-US" sz="3200" dirty="0" err="1" smtClean="0"/>
              <a:t>PhoneType</a:t>
            </a:r>
            <a:r>
              <a:rPr lang="en-US" sz="3200" dirty="0" smtClean="0"/>
              <a:t> Global Element</a:t>
            </a:r>
          </a:p>
        </p:txBody>
      </p:sp>
      <p:pic>
        <p:nvPicPr>
          <p:cNvPr id="30723" name="Picture 5" descr="C:\Users\Auer.WWU\Auer-Projects\Kroenke-Auer-Projects\Kroenke-Auer-DBP-e11\DBP-e11-Supplements\Images\Chapter12\Fig12-9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98725" y="1981200"/>
            <a:ext cx="4283075" cy="16764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106</a:t>
            </a:fld>
            <a:endParaRPr lang="en-US" smtClean="0"/>
          </a:p>
          <a:p>
            <a:endParaRPr lang="en-US"/>
          </a:p>
        </p:txBody>
      </p:sp>
    </p:spTree>
    <p:extLst>
      <p:ext uri="{BB962C8B-B14F-4D97-AF65-F5344CB8AC3E}">
        <p14:creationId xmlns:p14="http://schemas.microsoft.com/office/powerpoint/2010/main" val="107619289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z="4000" dirty="0" smtClean="0"/>
              <a:t>Global Elements:</a:t>
            </a:r>
            <a:br>
              <a:rPr lang="en-US" sz="4000" dirty="0" smtClean="0"/>
            </a:br>
            <a:r>
              <a:rPr lang="en-US" sz="4000" dirty="0" smtClean="0"/>
              <a:t> </a:t>
            </a:r>
            <a:r>
              <a:rPr lang="en-US" sz="3200" dirty="0" smtClean="0"/>
              <a:t>Graphical Representation of Schema</a:t>
            </a:r>
          </a:p>
        </p:txBody>
      </p:sp>
      <p:pic>
        <p:nvPicPr>
          <p:cNvPr id="31747" name="Picture 5" descr="C:\Users\Auer.WWU\Auer-Projects\Kroenke-Auer-Projects\Kroenke-Auer-DBP-e11\DBP-e11-Supplements\Images\Chapter12\Fig12-9c.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76438" y="1600200"/>
            <a:ext cx="5114925" cy="43148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107</a:t>
            </a:fld>
            <a:endParaRPr lang="en-US" smtClean="0"/>
          </a:p>
          <a:p>
            <a:endParaRPr lang="en-US"/>
          </a:p>
        </p:txBody>
      </p:sp>
    </p:spTree>
    <p:extLst>
      <p:ext uri="{BB962C8B-B14F-4D97-AF65-F5344CB8AC3E}">
        <p14:creationId xmlns:p14="http://schemas.microsoft.com/office/powerpoint/2010/main" val="40949225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4000" smtClean="0"/>
              <a:t>Creating XML Documents from Database Data</a:t>
            </a:r>
          </a:p>
        </p:txBody>
      </p:sp>
      <p:sp>
        <p:nvSpPr>
          <p:cNvPr id="32771" name="Rectangle 3"/>
          <p:cNvSpPr>
            <a:spLocks noGrp="1" noChangeArrowheads="1"/>
          </p:cNvSpPr>
          <p:nvPr>
            <p:ph type="body" idx="1"/>
          </p:nvPr>
        </p:nvSpPr>
        <p:spPr/>
        <p:txBody>
          <a:bodyPr/>
          <a:lstStyle/>
          <a:p>
            <a:pPr eaLnBrk="1" hangingPunct="1">
              <a:lnSpc>
                <a:spcPct val="80000"/>
              </a:lnSpc>
            </a:pPr>
            <a:r>
              <a:rPr lang="en-US" sz="2800" smtClean="0"/>
              <a:t>SQL Server, Oracle Database, and MySQL can generate XML documents from database data.</a:t>
            </a:r>
          </a:p>
          <a:p>
            <a:pPr eaLnBrk="1" hangingPunct="1">
              <a:lnSpc>
                <a:spcPct val="80000"/>
              </a:lnSpc>
            </a:pPr>
            <a:r>
              <a:rPr lang="en-US" sz="2800" smtClean="0"/>
              <a:t>For SQL Server:</a:t>
            </a:r>
          </a:p>
          <a:p>
            <a:pPr lvl="1" eaLnBrk="1" hangingPunct="1">
              <a:lnSpc>
                <a:spcPct val="80000"/>
              </a:lnSpc>
              <a:buClr>
                <a:schemeClr val="tx1"/>
              </a:buClr>
            </a:pPr>
            <a:r>
              <a:rPr lang="en-US" sz="2400" b="1" smtClean="0">
                <a:solidFill>
                  <a:srgbClr val="0099CC"/>
                </a:solidFill>
              </a:rPr>
              <a:t>SELECT</a:t>
            </a:r>
            <a:r>
              <a:rPr lang="en-US" sz="2400" b="1" smtClean="0">
                <a:solidFill>
                  <a:srgbClr val="0099CC"/>
                </a:solidFill>
                <a:cs typeface="Arial" panose="020B0604020202020204" pitchFamily="34" charset="0"/>
              </a:rPr>
              <a:t>…</a:t>
            </a:r>
            <a:r>
              <a:rPr lang="en-US" sz="2400" b="1" smtClean="0">
                <a:solidFill>
                  <a:srgbClr val="0099CC"/>
                </a:solidFill>
              </a:rPr>
              <a:t>FOR XML</a:t>
            </a:r>
          </a:p>
          <a:p>
            <a:pPr lvl="2" eaLnBrk="1" hangingPunct="1">
              <a:lnSpc>
                <a:spcPct val="80000"/>
              </a:lnSpc>
              <a:buClr>
                <a:schemeClr val="tx1"/>
              </a:buClr>
            </a:pPr>
            <a:r>
              <a:rPr lang="en-US" sz="2000" b="1" smtClean="0">
                <a:solidFill>
                  <a:srgbClr val="0099CC"/>
                </a:solidFill>
              </a:rPr>
              <a:t>SELECT…FOR XML RAW</a:t>
            </a:r>
            <a:r>
              <a:rPr lang="en-US" sz="2000" smtClean="0">
                <a:cs typeface="Arial" panose="020B0604020202020204" pitchFamily="34" charset="0"/>
              </a:rPr>
              <a:t>—p</a:t>
            </a:r>
            <a:r>
              <a:rPr lang="en-US" sz="2000" smtClean="0"/>
              <a:t>laces the values of columns as attributes in the XML document</a:t>
            </a:r>
          </a:p>
          <a:p>
            <a:pPr lvl="2" eaLnBrk="1" hangingPunct="1">
              <a:lnSpc>
                <a:spcPct val="80000"/>
              </a:lnSpc>
              <a:buClr>
                <a:schemeClr val="tx1"/>
              </a:buClr>
            </a:pPr>
            <a:r>
              <a:rPr lang="en-US" sz="2000" b="1" smtClean="0">
                <a:solidFill>
                  <a:srgbClr val="0099CC"/>
                </a:solidFill>
              </a:rPr>
              <a:t>SELECT…FOR XML AUTO, ELEMENTS</a:t>
            </a:r>
            <a:r>
              <a:rPr lang="en-US" sz="2000" smtClean="0">
                <a:cs typeface="Arial" panose="020B0604020202020204" pitchFamily="34" charset="0"/>
              </a:rPr>
              <a:t>—p</a:t>
            </a:r>
            <a:r>
              <a:rPr lang="en-US" sz="2000" smtClean="0"/>
              <a:t>laces the values of columns as elements in the XML document</a:t>
            </a:r>
          </a:p>
          <a:p>
            <a:pPr lvl="2" eaLnBrk="1" hangingPunct="1">
              <a:lnSpc>
                <a:spcPct val="80000"/>
              </a:lnSpc>
              <a:buClr>
                <a:schemeClr val="tx1"/>
              </a:buClr>
            </a:pPr>
            <a:r>
              <a:rPr lang="en-US" sz="2000" b="1" smtClean="0">
                <a:solidFill>
                  <a:srgbClr val="0099CC"/>
                </a:solidFill>
              </a:rPr>
              <a:t>SELECT…FOR XML EXPLICIT</a:t>
            </a:r>
            <a:r>
              <a:rPr lang="en-US" sz="2000" smtClean="0">
                <a:cs typeface="Arial" panose="020B0604020202020204" pitchFamily="34" charset="0"/>
              </a:rPr>
              <a:t>—a</a:t>
            </a:r>
            <a:r>
              <a:rPr lang="en-US" sz="2000" smtClean="0"/>
              <a:t>llows the designation of which values of columns become attributes and elements</a:t>
            </a:r>
          </a:p>
          <a:p>
            <a:pPr eaLnBrk="1" hangingPunct="1">
              <a:lnSpc>
                <a:spcPct val="80000"/>
              </a:lnSpc>
            </a:pPr>
            <a:r>
              <a:rPr lang="en-US" sz="2800" smtClean="0"/>
              <a:t>XMLSpy can generate schemas from such output.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108</a:t>
            </a:fld>
            <a:endParaRPr lang="en-US" smtClean="0"/>
          </a:p>
          <a:p>
            <a:endParaRPr lang="en-US"/>
          </a:p>
        </p:txBody>
      </p:sp>
    </p:spTree>
    <p:extLst>
      <p:ext uri="{BB962C8B-B14F-4D97-AF65-F5344CB8AC3E}">
        <p14:creationId xmlns:p14="http://schemas.microsoft.com/office/powerpoint/2010/main" val="131229852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 y="1524001"/>
            <a:ext cx="8138160" cy="4279308"/>
          </a:xfrm>
          <a:prstGeom prst="rect">
            <a:avLst/>
          </a:prstGeom>
        </p:spPr>
      </p:pic>
      <p:sp>
        <p:nvSpPr>
          <p:cNvPr id="33794" name="Title 1"/>
          <p:cNvSpPr>
            <a:spLocks noGrp="1"/>
          </p:cNvSpPr>
          <p:nvPr>
            <p:ph type="title"/>
          </p:nvPr>
        </p:nvSpPr>
        <p:spPr/>
        <p:txBody>
          <a:bodyPr/>
          <a:lstStyle/>
          <a:p>
            <a:pPr eaLnBrk="1" hangingPunct="1"/>
            <a:r>
              <a:rPr lang="en-US" smtClean="0"/>
              <a:t>SQL FOR XML RAW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109</a:t>
            </a:fld>
            <a:endParaRPr lang="en-US" smtClean="0"/>
          </a:p>
          <a:p>
            <a:endParaRPr lang="en-US"/>
          </a:p>
        </p:txBody>
      </p:sp>
    </p:spTree>
    <p:extLst>
      <p:ext uri="{BB962C8B-B14F-4D97-AF65-F5344CB8AC3E}">
        <p14:creationId xmlns:p14="http://schemas.microsoft.com/office/powerpoint/2010/main" val="24391189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ODBC Components</a:t>
            </a:r>
          </a:p>
        </p:txBody>
      </p:sp>
      <p:sp>
        <p:nvSpPr>
          <p:cNvPr id="18435" name="Rectangle 3"/>
          <p:cNvSpPr>
            <a:spLocks noGrp="1" noChangeArrowheads="1"/>
          </p:cNvSpPr>
          <p:nvPr>
            <p:ph type="body" idx="1"/>
          </p:nvPr>
        </p:nvSpPr>
        <p:spPr/>
        <p:txBody>
          <a:bodyPr/>
          <a:lstStyle/>
          <a:p>
            <a:pPr eaLnBrk="1" hangingPunct="1">
              <a:lnSpc>
                <a:spcPct val="90000"/>
              </a:lnSpc>
            </a:pPr>
            <a:r>
              <a:rPr lang="en-US" sz="2800" smtClean="0"/>
              <a:t>A </a:t>
            </a:r>
            <a:r>
              <a:rPr lang="en-US" sz="2800" b="1" smtClean="0">
                <a:solidFill>
                  <a:srgbClr val="0099CC"/>
                </a:solidFill>
              </a:rPr>
              <a:t>driver manager</a:t>
            </a:r>
            <a:r>
              <a:rPr lang="en-US" sz="2800" smtClean="0"/>
              <a:t> determines the type of DBMS for a given ODBC data source and loads that driver in memory.</a:t>
            </a:r>
          </a:p>
          <a:p>
            <a:pPr eaLnBrk="1" hangingPunct="1">
              <a:lnSpc>
                <a:spcPct val="90000"/>
              </a:lnSpc>
            </a:pPr>
            <a:r>
              <a:rPr lang="en-US" sz="2800" smtClean="0"/>
              <a:t>A </a:t>
            </a:r>
            <a:r>
              <a:rPr lang="en-US" sz="2800" b="1" smtClean="0">
                <a:solidFill>
                  <a:srgbClr val="0099CC"/>
                </a:solidFill>
              </a:rPr>
              <a:t>DBMS driver</a:t>
            </a:r>
            <a:r>
              <a:rPr lang="en-US" sz="2800" smtClean="0"/>
              <a:t> processes ODBC requests and submits specific SQL statements to a given type of data source.</a:t>
            </a:r>
          </a:p>
          <a:p>
            <a:pPr lvl="1" eaLnBrk="1" hangingPunct="1">
              <a:lnSpc>
                <a:spcPct val="90000"/>
              </a:lnSpc>
            </a:pPr>
            <a:r>
              <a:rPr lang="en-US" sz="2400" smtClean="0"/>
              <a:t>A </a:t>
            </a:r>
            <a:r>
              <a:rPr lang="en-US" sz="2400" b="1" smtClean="0">
                <a:solidFill>
                  <a:srgbClr val="0099CC"/>
                </a:solidFill>
              </a:rPr>
              <a:t>single-tier driver</a:t>
            </a:r>
            <a:r>
              <a:rPr lang="en-US" sz="2400" smtClean="0"/>
              <a:t> processes both ODBC calls and SQL statements.</a:t>
            </a:r>
          </a:p>
          <a:p>
            <a:pPr lvl="1" eaLnBrk="1" hangingPunct="1">
              <a:lnSpc>
                <a:spcPct val="90000"/>
              </a:lnSpc>
            </a:pPr>
            <a:r>
              <a:rPr lang="en-US" sz="2400" smtClean="0"/>
              <a:t>A </a:t>
            </a:r>
            <a:r>
              <a:rPr lang="en-US" sz="2400" b="1" smtClean="0">
                <a:solidFill>
                  <a:srgbClr val="0099CC"/>
                </a:solidFill>
              </a:rPr>
              <a:t>multiple-tier driver</a:t>
            </a:r>
            <a:r>
              <a:rPr lang="en-US" sz="2400" smtClean="0"/>
              <a:t> processes ODBC calls, but passes the SQL requests to the database server.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4000"/>
            <a:ext cx="8175625" cy="4299009"/>
          </a:xfrm>
          <a:prstGeom prst="rect">
            <a:avLst/>
          </a:prstGeom>
        </p:spPr>
      </p:pic>
      <p:sp>
        <p:nvSpPr>
          <p:cNvPr id="34819" name="Title 1"/>
          <p:cNvSpPr>
            <a:spLocks noGrp="1"/>
          </p:cNvSpPr>
          <p:nvPr>
            <p:ph type="title"/>
          </p:nvPr>
        </p:nvSpPr>
        <p:spPr/>
        <p:txBody>
          <a:bodyPr/>
          <a:lstStyle/>
          <a:p>
            <a:pPr eaLnBrk="1" hangingPunct="1"/>
            <a:r>
              <a:rPr lang="en-US" smtClean="0"/>
              <a:t>SQL FOR XML RAW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110</a:t>
            </a:fld>
            <a:endParaRPr lang="en-US" smtClean="0"/>
          </a:p>
          <a:p>
            <a:endParaRPr lang="en-US"/>
          </a:p>
        </p:txBody>
      </p:sp>
    </p:spTree>
    <p:extLst>
      <p:ext uri="{BB962C8B-B14F-4D97-AF65-F5344CB8AC3E}">
        <p14:creationId xmlns:p14="http://schemas.microsoft.com/office/powerpoint/2010/main" val="298571872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smtClean="0"/>
              <a:t>SQL FOR XML RAW III</a:t>
            </a:r>
          </a:p>
        </p:txBody>
      </p:sp>
      <p:pic>
        <p:nvPicPr>
          <p:cNvPr id="35843" name="Picture 2" descr="C:\Users\Auer.WWU\Auer-Projects\Kroenke-Auer-Projects\Kroenke-Auer-DBP-e11\DBP-e11-Supplements\Images\Chapter12\Fig12-10c.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5025" y="1658938"/>
            <a:ext cx="7473950" cy="440848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111</a:t>
            </a:fld>
            <a:endParaRPr lang="en-US" smtClean="0"/>
          </a:p>
          <a:p>
            <a:endParaRPr lang="en-US"/>
          </a:p>
        </p:txBody>
      </p:sp>
    </p:spTree>
    <p:extLst>
      <p:ext uri="{BB962C8B-B14F-4D97-AF65-F5344CB8AC3E}">
        <p14:creationId xmlns:p14="http://schemas.microsoft.com/office/powerpoint/2010/main" val="14108644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0571" y="1491728"/>
            <a:ext cx="8142857" cy="4352381"/>
          </a:xfrm>
          <a:prstGeom prst="rect">
            <a:avLst/>
          </a:prstGeom>
        </p:spPr>
      </p:pic>
      <p:sp>
        <p:nvSpPr>
          <p:cNvPr id="36866" name="Title 1"/>
          <p:cNvSpPr>
            <a:spLocks noGrp="1"/>
          </p:cNvSpPr>
          <p:nvPr>
            <p:ph type="title"/>
          </p:nvPr>
        </p:nvSpPr>
        <p:spPr/>
        <p:txBody>
          <a:bodyPr/>
          <a:lstStyle/>
          <a:p>
            <a:pPr eaLnBrk="1" hangingPunct="1"/>
            <a:r>
              <a:rPr lang="en-US" sz="3600" smtClean="0"/>
              <a:t>SQL FOR XML AUTO, ELEMENTS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112</a:t>
            </a:fld>
            <a:endParaRPr lang="en-US" smtClean="0"/>
          </a:p>
          <a:p>
            <a:endParaRPr lang="en-US"/>
          </a:p>
        </p:txBody>
      </p:sp>
    </p:spTree>
    <p:extLst>
      <p:ext uri="{BB962C8B-B14F-4D97-AF65-F5344CB8AC3E}">
        <p14:creationId xmlns:p14="http://schemas.microsoft.com/office/powerpoint/2010/main" val="224553037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uer\AppData\Local\Temp\SNAGHTML8177e1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90663"/>
            <a:ext cx="8096250" cy="4457700"/>
          </a:xfrm>
          <a:prstGeom prst="rect">
            <a:avLst/>
          </a:prstGeom>
          <a:noFill/>
          <a:extLst>
            <a:ext uri="{909E8E84-426E-40dd-AFC4-6F175D3DCCD1}">
              <a14:hiddenFill xmlns:a14="http://schemas.microsoft.com/office/drawing/2010/main">
                <a:solidFill>
                  <a:srgbClr val="FFFFFF"/>
                </a:solidFill>
              </a14:hiddenFill>
            </a:ext>
          </a:extLst>
        </p:spPr>
      </p:pic>
      <p:sp>
        <p:nvSpPr>
          <p:cNvPr id="37890" name="Title 1"/>
          <p:cNvSpPr>
            <a:spLocks noGrp="1"/>
          </p:cNvSpPr>
          <p:nvPr>
            <p:ph type="title"/>
          </p:nvPr>
        </p:nvSpPr>
        <p:spPr/>
        <p:txBody>
          <a:bodyPr/>
          <a:lstStyle/>
          <a:p>
            <a:pPr eaLnBrk="1" hangingPunct="1"/>
            <a:r>
              <a:rPr lang="en-US" sz="3600" smtClean="0"/>
              <a:t>SQL FOR XML AUTO, ELEMENTS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113</a:t>
            </a:fld>
            <a:endParaRPr lang="en-US" smtClean="0"/>
          </a:p>
          <a:p>
            <a:endParaRPr lang="en-US"/>
          </a:p>
        </p:txBody>
      </p:sp>
    </p:spTree>
    <p:extLst>
      <p:ext uri="{BB962C8B-B14F-4D97-AF65-F5344CB8AC3E}">
        <p14:creationId xmlns:p14="http://schemas.microsoft.com/office/powerpoint/2010/main" val="27008162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8800" y="1371600"/>
            <a:ext cx="5486400" cy="4838988"/>
          </a:xfrm>
          <a:prstGeom prst="rect">
            <a:avLst/>
          </a:prstGeom>
        </p:spPr>
      </p:pic>
      <p:sp>
        <p:nvSpPr>
          <p:cNvPr id="38914" name="Title 1"/>
          <p:cNvSpPr>
            <a:spLocks noGrp="1"/>
          </p:cNvSpPr>
          <p:nvPr>
            <p:ph type="title"/>
          </p:nvPr>
        </p:nvSpPr>
        <p:spPr>
          <a:xfrm>
            <a:off x="457200" y="274638"/>
            <a:ext cx="8229600" cy="1020762"/>
          </a:xfrm>
        </p:spPr>
        <p:txBody>
          <a:bodyPr/>
          <a:lstStyle/>
          <a:p>
            <a:pPr eaLnBrk="1" hangingPunct="1"/>
            <a:r>
              <a:rPr lang="en-US" sz="3600" dirty="0" smtClean="0"/>
              <a:t>SQL FOR XML AUTO, ELEMENTS III</a:t>
            </a:r>
            <a:br>
              <a:rPr lang="en-US" sz="3600" dirty="0" smtClean="0"/>
            </a:br>
            <a:r>
              <a:rPr lang="en-US" sz="2800" dirty="0" smtClean="0"/>
              <a:t>Partial Output</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114</a:t>
            </a:fld>
            <a:endParaRPr lang="en-US" smtClean="0"/>
          </a:p>
          <a:p>
            <a:endParaRPr lang="en-US"/>
          </a:p>
        </p:txBody>
      </p:sp>
    </p:spTree>
    <p:extLst>
      <p:ext uri="{BB962C8B-B14F-4D97-AF65-F5344CB8AC3E}">
        <p14:creationId xmlns:p14="http://schemas.microsoft.com/office/powerpoint/2010/main" val="217129805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4000" smtClean="0"/>
              <a:t>XML Schema with Multivalue Paths</a:t>
            </a:r>
          </a:p>
        </p:txBody>
      </p:sp>
      <p:sp>
        <p:nvSpPr>
          <p:cNvPr id="39939" name="Rectangle 3"/>
          <p:cNvSpPr>
            <a:spLocks noGrp="1" noChangeArrowheads="1"/>
          </p:cNvSpPr>
          <p:nvPr>
            <p:ph type="body" idx="1"/>
          </p:nvPr>
        </p:nvSpPr>
        <p:spPr/>
        <p:txBody>
          <a:bodyPr/>
          <a:lstStyle/>
          <a:p>
            <a:pPr eaLnBrk="1" hangingPunct="1"/>
            <a:r>
              <a:rPr lang="en-US" smtClean="0"/>
              <a:t>Some views cannot be created in a single SQL statement because the construct requires two or more multivalued paths.</a:t>
            </a:r>
          </a:p>
          <a:p>
            <a:pPr eaLnBrk="1" hangingPunct="1"/>
            <a:r>
              <a:rPr lang="en-US" smtClean="0"/>
              <a:t>XML does not have this limitation.</a:t>
            </a:r>
          </a:p>
          <a:p>
            <a:pPr eaLnBrk="1" hangingPunct="1"/>
            <a:r>
              <a:rPr lang="en-US" smtClean="0"/>
              <a:t>An XML document can have as many multivalued paths as necessary.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115</a:t>
            </a:fld>
            <a:endParaRPr lang="en-US" smtClean="0"/>
          </a:p>
          <a:p>
            <a:endParaRPr lang="en-US"/>
          </a:p>
        </p:txBody>
      </p:sp>
    </p:spTree>
    <p:extLst>
      <p:ext uri="{BB962C8B-B14F-4D97-AF65-F5344CB8AC3E}">
        <p14:creationId xmlns:p14="http://schemas.microsoft.com/office/powerpoint/2010/main" val="179162258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2667000" cy="5821362"/>
          </a:xfrm>
        </p:spPr>
        <p:txBody>
          <a:bodyPr/>
          <a:lstStyle/>
          <a:p>
            <a:pPr eaLnBrk="1" hangingPunct="1"/>
            <a:r>
              <a:rPr lang="en-US" sz="4000" smtClean="0"/>
              <a:t>Multivalue Paths:</a:t>
            </a:r>
            <a:r>
              <a:rPr lang="en-US" smtClean="0"/>
              <a:t/>
            </a:r>
            <a:br>
              <a:rPr lang="en-US" smtClean="0"/>
            </a:br>
            <a:r>
              <a:rPr lang="en-US" smtClean="0"/>
              <a:t> </a:t>
            </a:r>
            <a:r>
              <a:rPr lang="en-US" sz="3600" smtClean="0"/>
              <a:t>XML Schema with Two Multivalued Paths</a:t>
            </a:r>
          </a:p>
        </p:txBody>
      </p:sp>
      <p:pic>
        <p:nvPicPr>
          <p:cNvPr id="409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3" y="304800"/>
            <a:ext cx="433387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4367213"/>
            <a:ext cx="4237038"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116</a:t>
            </a:fld>
            <a:endParaRPr lang="en-US" smtClean="0"/>
          </a:p>
          <a:p>
            <a:endParaRPr lang="en-US"/>
          </a:p>
        </p:txBody>
      </p:sp>
    </p:spTree>
    <p:extLst>
      <p:ext uri="{BB962C8B-B14F-4D97-AF65-F5344CB8AC3E}">
        <p14:creationId xmlns:p14="http://schemas.microsoft.com/office/powerpoint/2010/main" val="149245882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3600" smtClean="0"/>
              <a:t>Multivalue Paths:</a:t>
            </a:r>
            <a:r>
              <a:rPr lang="en-US" sz="4000" smtClean="0"/>
              <a:t/>
            </a:r>
            <a:br>
              <a:rPr lang="en-US" sz="4000" smtClean="0"/>
            </a:br>
            <a:r>
              <a:rPr lang="en-US" sz="4000" smtClean="0"/>
              <a:t> </a:t>
            </a:r>
            <a:r>
              <a:rPr lang="en-US" sz="3200" smtClean="0"/>
              <a:t>Graphical View of the  Schema</a:t>
            </a:r>
          </a:p>
        </p:txBody>
      </p:sp>
      <p:pic>
        <p:nvPicPr>
          <p:cNvPr id="41987" name="Picture 5" descr="C:\Users\Auer.WWU\Auer-Projects\Kroenke-Auer-Projects\Kroenke-Auer-DBP-e11\DBP-e11-Supplements\Images\Chapter12\Fig12-16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28725" y="1673225"/>
            <a:ext cx="6686550" cy="43783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117</a:t>
            </a:fld>
            <a:endParaRPr lang="en-US" smtClean="0"/>
          </a:p>
          <a:p>
            <a:endParaRPr lang="en-US"/>
          </a:p>
        </p:txBody>
      </p:sp>
    </p:spTree>
    <p:extLst>
      <p:ext uri="{BB962C8B-B14F-4D97-AF65-F5344CB8AC3E}">
        <p14:creationId xmlns:p14="http://schemas.microsoft.com/office/powerpoint/2010/main" val="2704967085"/>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3200" smtClean="0"/>
              <a:t>Industries with XML Industry Standards I</a:t>
            </a:r>
          </a:p>
        </p:txBody>
      </p:sp>
      <p:pic>
        <p:nvPicPr>
          <p:cNvPr id="430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175" y="1444625"/>
            <a:ext cx="4086225" cy="480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118</a:t>
            </a:fld>
            <a:endParaRPr lang="en-US" smtClean="0"/>
          </a:p>
          <a:p>
            <a:endParaRPr lang="en-US"/>
          </a:p>
        </p:txBody>
      </p:sp>
    </p:spTree>
    <p:extLst>
      <p:ext uri="{BB962C8B-B14F-4D97-AF65-F5344CB8AC3E}">
        <p14:creationId xmlns:p14="http://schemas.microsoft.com/office/powerpoint/2010/main" val="131131437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z="3200" smtClean="0"/>
              <a:t>Industries with XML Industry Standards II</a:t>
            </a:r>
          </a:p>
        </p:txBody>
      </p:sp>
      <p:pic>
        <p:nvPicPr>
          <p:cNvPr id="4403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538" y="1524000"/>
            <a:ext cx="4106862"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119</a:t>
            </a:fld>
            <a:endParaRPr lang="en-US" smtClean="0"/>
          </a:p>
          <a:p>
            <a:endParaRPr lang="en-US"/>
          </a:p>
        </p:txBody>
      </p:sp>
    </p:spTree>
    <p:extLst>
      <p:ext uri="{BB962C8B-B14F-4D97-AF65-F5344CB8AC3E}">
        <p14:creationId xmlns:p14="http://schemas.microsoft.com/office/powerpoint/2010/main" val="20573450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600200"/>
            <a:ext cx="8269287"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title"/>
          </p:nvPr>
        </p:nvSpPr>
        <p:spPr/>
        <p:txBody>
          <a:bodyPr/>
          <a:lstStyle/>
          <a:p>
            <a:pPr eaLnBrk="1" hangingPunct="1"/>
            <a:r>
              <a:rPr lang="en-US" sz="4000" smtClean="0"/>
              <a:t>ODBC Driver Types:</a:t>
            </a:r>
            <a:br>
              <a:rPr lang="en-US" sz="4000" smtClean="0"/>
            </a:br>
            <a:r>
              <a:rPr lang="en-US" sz="3200" smtClean="0"/>
              <a:t>ODBC Single-Tier Driver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a:t>
            </a:fld>
            <a:endParaRPr lang="en-US" smtClean="0"/>
          </a:p>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274638"/>
            <a:ext cx="8229600" cy="792162"/>
          </a:xfrm>
        </p:spPr>
        <p:txBody>
          <a:bodyPr/>
          <a:lstStyle/>
          <a:p>
            <a:pPr eaLnBrk="1" hangingPunct="1"/>
            <a:r>
              <a:rPr lang="en-US" dirty="0" smtClean="0"/>
              <a:t>XML Standards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120</a:t>
            </a:fld>
            <a:endParaRPr lang="en-US" smtClean="0"/>
          </a:p>
          <a:p>
            <a:endParaRPr lang="en-US"/>
          </a:p>
        </p:txBody>
      </p:sp>
      <p:pic>
        <p:nvPicPr>
          <p:cNvPr id="5" name="Picture 4"/>
          <p:cNvPicPr>
            <a:picLocks noChangeAspect="1"/>
          </p:cNvPicPr>
          <p:nvPr/>
        </p:nvPicPr>
        <p:blipFill>
          <a:blip r:embed="rId3"/>
          <a:stretch>
            <a:fillRect/>
          </a:stretch>
        </p:blipFill>
        <p:spPr>
          <a:xfrm>
            <a:off x="2743200" y="1142999"/>
            <a:ext cx="3886200" cy="5090549"/>
          </a:xfrm>
          <a:prstGeom prst="rect">
            <a:avLst/>
          </a:prstGeom>
        </p:spPr>
      </p:pic>
    </p:spTree>
    <p:extLst>
      <p:ext uri="{BB962C8B-B14F-4D97-AF65-F5344CB8AC3E}">
        <p14:creationId xmlns:p14="http://schemas.microsoft.com/office/powerpoint/2010/main" val="2002253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smtClean="0"/>
              <a:t>XML Standards II</a:t>
            </a:r>
          </a:p>
        </p:txBody>
      </p:sp>
      <p:sp>
        <p:nvSpPr>
          <p:cNvPr id="45059"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XML</a:t>
            </a:r>
            <a:r>
              <a:rPr lang="en-US" sz="2400" smtClean="0"/>
              <a:t>: Extensible Markup Language</a:t>
            </a:r>
          </a:p>
          <a:p>
            <a:pPr eaLnBrk="1" hangingPunct="1">
              <a:buClr>
                <a:schemeClr val="tx1"/>
              </a:buClr>
            </a:pPr>
            <a:r>
              <a:rPr lang="en-US" sz="2400" b="1" smtClean="0">
                <a:solidFill>
                  <a:srgbClr val="0099CC"/>
                </a:solidFill>
              </a:rPr>
              <a:t>XSL</a:t>
            </a:r>
            <a:r>
              <a:rPr lang="en-US" sz="2400" smtClean="0"/>
              <a:t>: XSLT Stylesheet, the document that provides the {match, action} pairs and other data for XSLT to use when transforming an XML document</a:t>
            </a:r>
          </a:p>
          <a:p>
            <a:pPr eaLnBrk="1" hangingPunct="1">
              <a:buClr>
                <a:schemeClr val="tx1"/>
              </a:buClr>
            </a:pPr>
            <a:r>
              <a:rPr lang="en-US" sz="2400" b="1" smtClean="0">
                <a:solidFill>
                  <a:srgbClr val="0099CC"/>
                </a:solidFill>
              </a:rPr>
              <a:t>XSLT</a:t>
            </a:r>
            <a:r>
              <a:rPr lang="en-US" sz="2400" smtClean="0"/>
              <a:t>: a program that applies XSLT Stylesheets to an XML document to produce a transformed XML document</a:t>
            </a:r>
          </a:p>
          <a:p>
            <a:pPr eaLnBrk="1" hangingPunct="1">
              <a:buClr>
                <a:schemeClr val="tx1"/>
              </a:buClr>
            </a:pPr>
            <a:r>
              <a:rPr lang="en-US" sz="2400" b="1" smtClean="0">
                <a:solidFill>
                  <a:srgbClr val="0099CC"/>
                </a:solidFill>
              </a:rPr>
              <a:t>XML Schema</a:t>
            </a:r>
            <a:r>
              <a:rPr lang="en-US" sz="2400" smtClean="0"/>
              <a:t>: an XML-compliant language for constraining the structure of an XML document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121</a:t>
            </a:fld>
            <a:endParaRPr lang="en-US" smtClean="0"/>
          </a:p>
          <a:p>
            <a:endParaRPr lang="en-US"/>
          </a:p>
        </p:txBody>
      </p:sp>
    </p:spTree>
    <p:extLst>
      <p:ext uri="{BB962C8B-B14F-4D97-AF65-F5344CB8AC3E}">
        <p14:creationId xmlns:p14="http://schemas.microsoft.com/office/powerpoint/2010/main" val="14469393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smtClean="0"/>
              <a:t>XML Standards III</a:t>
            </a:r>
          </a:p>
        </p:txBody>
      </p:sp>
      <p:sp>
        <p:nvSpPr>
          <p:cNvPr id="46083"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XPath</a:t>
            </a:r>
          </a:p>
          <a:p>
            <a:pPr lvl="1" eaLnBrk="1" hangingPunct="1"/>
            <a:r>
              <a:rPr lang="en-US" sz="2000" smtClean="0"/>
              <a:t>A sublanguage within XSLT used to identify parts of an XML document to be transformed</a:t>
            </a:r>
          </a:p>
          <a:p>
            <a:pPr lvl="1" eaLnBrk="1" hangingPunct="1"/>
            <a:r>
              <a:rPr lang="en-US" sz="2000" smtClean="0"/>
              <a:t>Can also be used for calculations and string manipulation</a:t>
            </a:r>
          </a:p>
          <a:p>
            <a:pPr eaLnBrk="1" hangingPunct="1">
              <a:buClr>
                <a:schemeClr val="tx1"/>
              </a:buClr>
            </a:pPr>
            <a:r>
              <a:rPr lang="en-US" sz="2400" b="1" smtClean="0">
                <a:solidFill>
                  <a:srgbClr val="0099CC"/>
                </a:solidFill>
              </a:rPr>
              <a:t>XPointer</a:t>
            </a:r>
          </a:p>
          <a:p>
            <a:pPr lvl="1" eaLnBrk="1" hangingPunct="1"/>
            <a:r>
              <a:rPr lang="en-US" sz="2000" smtClean="0"/>
              <a:t>A standard for linking one document to another</a:t>
            </a:r>
          </a:p>
          <a:p>
            <a:pPr eaLnBrk="1" hangingPunct="1">
              <a:buClr>
                <a:schemeClr val="tx1"/>
              </a:buClr>
            </a:pPr>
            <a:r>
              <a:rPr lang="en-US" sz="2400" b="1" smtClean="0">
                <a:solidFill>
                  <a:srgbClr val="0099CC"/>
                </a:solidFill>
              </a:rPr>
              <a:t>SAX</a:t>
            </a:r>
            <a:r>
              <a:rPr lang="en-US" sz="2400" smtClean="0"/>
              <a:t>: Simple API (application program interface) for XML</a:t>
            </a:r>
          </a:p>
          <a:p>
            <a:pPr lvl="1" eaLnBrk="1" hangingPunct="1"/>
            <a:r>
              <a:rPr lang="en-US" sz="2000" smtClean="0"/>
              <a:t>An event-based parser that notifies a program when the elements of an XML document have been encountered during document parsing</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122</a:t>
            </a:fld>
            <a:endParaRPr lang="en-US" smtClean="0"/>
          </a:p>
          <a:p>
            <a:endParaRPr lang="en-US"/>
          </a:p>
        </p:txBody>
      </p:sp>
    </p:spTree>
    <p:extLst>
      <p:ext uri="{BB962C8B-B14F-4D97-AF65-F5344CB8AC3E}">
        <p14:creationId xmlns:p14="http://schemas.microsoft.com/office/powerpoint/2010/main" val="1610709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smtClean="0"/>
              <a:t>XML Standards IV</a:t>
            </a:r>
          </a:p>
        </p:txBody>
      </p:sp>
      <p:sp>
        <p:nvSpPr>
          <p:cNvPr id="47107" name="Rectangle 3"/>
          <p:cNvSpPr>
            <a:spLocks noGrp="1" noChangeArrowheads="1"/>
          </p:cNvSpPr>
          <p:nvPr>
            <p:ph type="body" idx="1"/>
          </p:nvPr>
        </p:nvSpPr>
        <p:spPr/>
        <p:txBody>
          <a:bodyPr/>
          <a:lstStyle/>
          <a:p>
            <a:pPr eaLnBrk="1" hangingPunct="1">
              <a:lnSpc>
                <a:spcPct val="80000"/>
              </a:lnSpc>
              <a:buClr>
                <a:schemeClr val="tx1"/>
              </a:buClr>
            </a:pPr>
            <a:r>
              <a:rPr lang="en-US" sz="2400" b="1" dirty="0" smtClean="0">
                <a:solidFill>
                  <a:srgbClr val="0099CC"/>
                </a:solidFill>
              </a:rPr>
              <a:t>DOM</a:t>
            </a:r>
            <a:r>
              <a:rPr lang="en-US" sz="2400" dirty="0" smtClean="0"/>
              <a:t>: Document Object Model</a:t>
            </a:r>
          </a:p>
          <a:p>
            <a:pPr lvl="1" eaLnBrk="1" hangingPunct="1">
              <a:lnSpc>
                <a:spcPct val="80000"/>
              </a:lnSpc>
            </a:pPr>
            <a:r>
              <a:rPr lang="en-US" sz="2000" dirty="0" smtClean="0"/>
              <a:t>An API that represents an XML document as a tree</a:t>
            </a:r>
          </a:p>
          <a:p>
            <a:pPr lvl="1" eaLnBrk="1" hangingPunct="1">
              <a:lnSpc>
                <a:spcPct val="80000"/>
              </a:lnSpc>
            </a:pPr>
            <a:r>
              <a:rPr lang="en-US" sz="2000" dirty="0" smtClean="0"/>
              <a:t>Each node of the tree represents a piece of the XML document.</a:t>
            </a:r>
          </a:p>
          <a:p>
            <a:pPr lvl="1" eaLnBrk="1" hangingPunct="1">
              <a:lnSpc>
                <a:spcPct val="80000"/>
              </a:lnSpc>
            </a:pPr>
            <a:r>
              <a:rPr lang="en-US" sz="2000" dirty="0" smtClean="0"/>
              <a:t>A program can directly access and manipulate a node of the DOM representation.</a:t>
            </a:r>
          </a:p>
          <a:p>
            <a:pPr eaLnBrk="1" hangingPunct="1">
              <a:lnSpc>
                <a:spcPct val="80000"/>
              </a:lnSpc>
              <a:buClr>
                <a:schemeClr val="tx1"/>
              </a:buClr>
            </a:pPr>
            <a:r>
              <a:rPr lang="en-US" sz="2400" b="1" dirty="0" smtClean="0">
                <a:solidFill>
                  <a:srgbClr val="0099CC"/>
                </a:solidFill>
              </a:rPr>
              <a:t>XQuery</a:t>
            </a:r>
          </a:p>
          <a:p>
            <a:pPr lvl="1" eaLnBrk="1" hangingPunct="1">
              <a:lnSpc>
                <a:spcPct val="80000"/>
              </a:lnSpc>
            </a:pPr>
            <a:r>
              <a:rPr lang="en-US" sz="2000" dirty="0" smtClean="0"/>
              <a:t>A standard for expressing database queries as XML documents</a:t>
            </a:r>
          </a:p>
          <a:p>
            <a:pPr lvl="1" eaLnBrk="1" hangingPunct="1">
              <a:lnSpc>
                <a:spcPct val="80000"/>
              </a:lnSpc>
            </a:pPr>
            <a:r>
              <a:rPr lang="en-US" sz="2000" dirty="0" smtClean="0"/>
              <a:t>The structure of the query uses </a:t>
            </a:r>
            <a:r>
              <a:rPr lang="en-US" sz="2000" dirty="0" err="1" smtClean="0"/>
              <a:t>XPath</a:t>
            </a:r>
            <a:r>
              <a:rPr lang="en-US" sz="2000" dirty="0" smtClean="0"/>
              <a:t> facilities, and the result of the query is represented in an XML format.</a:t>
            </a:r>
          </a:p>
          <a:p>
            <a:pPr eaLnBrk="1" hangingPunct="1">
              <a:lnSpc>
                <a:spcPct val="80000"/>
              </a:lnSpc>
              <a:buClr>
                <a:schemeClr val="tx1"/>
              </a:buClr>
            </a:pPr>
            <a:r>
              <a:rPr lang="en-US" sz="2400" b="1" dirty="0" smtClean="0">
                <a:solidFill>
                  <a:srgbClr val="0099CC"/>
                </a:solidFill>
              </a:rPr>
              <a:t>XML Namespaces</a:t>
            </a:r>
            <a:r>
              <a:rPr lang="en-US" sz="2400" dirty="0" smtClean="0"/>
              <a:t> </a:t>
            </a:r>
          </a:p>
          <a:p>
            <a:pPr lvl="1" eaLnBrk="1" hangingPunct="1">
              <a:lnSpc>
                <a:spcPct val="80000"/>
              </a:lnSpc>
              <a:buClr>
                <a:schemeClr val="tx1"/>
              </a:buClr>
            </a:pPr>
            <a:r>
              <a:rPr lang="en-US" sz="2000" dirty="0" smtClean="0"/>
              <a:t>A standard for allocating terminology to defined collections</a:t>
            </a:r>
          </a:p>
          <a:p>
            <a:pPr lvl="1" eaLnBrk="1" hangingPunct="1">
              <a:lnSpc>
                <a:spcPct val="80000"/>
              </a:lnSpc>
            </a:pPr>
            <a:r>
              <a:rPr lang="en-US" sz="2000" dirty="0" smtClean="0"/>
              <a:t>X:Name is interpreted as the element Name as defined in namespace X.</a:t>
            </a:r>
          </a:p>
          <a:p>
            <a:pPr lvl="1" eaLnBrk="1" hangingPunct="1">
              <a:lnSpc>
                <a:spcPct val="80000"/>
              </a:lnSpc>
            </a:pPr>
            <a:r>
              <a:rPr lang="en-US" sz="2000" dirty="0" smtClean="0"/>
              <a:t>Useful for disambiguating terms</a:t>
            </a:r>
          </a:p>
          <a:p>
            <a:pPr eaLnBrk="1" hangingPunct="1">
              <a:lnSpc>
                <a:spcPct val="80000"/>
              </a:lnSpc>
            </a:pPr>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123</a:t>
            </a:fld>
            <a:endParaRPr lang="en-US" smtClean="0"/>
          </a:p>
          <a:p>
            <a:endParaRPr lang="en-US"/>
          </a:p>
        </p:txBody>
      </p:sp>
    </p:spTree>
    <p:extLst>
      <p:ext uri="{BB962C8B-B14F-4D97-AF65-F5344CB8AC3E}">
        <p14:creationId xmlns:p14="http://schemas.microsoft.com/office/powerpoint/2010/main" val="426778280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b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89091"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Eleven</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124</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011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9011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125</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752600"/>
            <a:ext cx="8337550"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p:cNvSpPr>
            <a:spLocks noGrp="1" noChangeArrowheads="1"/>
          </p:cNvSpPr>
          <p:nvPr>
            <p:ph type="title"/>
          </p:nvPr>
        </p:nvSpPr>
        <p:spPr/>
        <p:txBody>
          <a:bodyPr/>
          <a:lstStyle/>
          <a:p>
            <a:pPr eaLnBrk="1" hangingPunct="1"/>
            <a:r>
              <a:rPr lang="en-US" sz="4000" smtClean="0"/>
              <a:t>ODBC Driver Types:</a:t>
            </a:r>
            <a:br>
              <a:rPr lang="en-US" sz="4000" smtClean="0"/>
            </a:br>
            <a:r>
              <a:rPr lang="en-US" sz="3200" smtClean="0"/>
              <a:t>ODBC Multiple-Tier Driver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13</a:t>
            </a:fld>
            <a:endParaRPr lang="en-US" smtClean="0"/>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Conformance Levels</a:t>
            </a:r>
          </a:p>
        </p:txBody>
      </p:sp>
      <p:sp>
        <p:nvSpPr>
          <p:cNvPr id="21507" name="Rectangle 3"/>
          <p:cNvSpPr>
            <a:spLocks noGrp="1" noChangeArrowheads="1"/>
          </p:cNvSpPr>
          <p:nvPr>
            <p:ph type="body" idx="1"/>
          </p:nvPr>
        </p:nvSpPr>
        <p:spPr/>
        <p:txBody>
          <a:bodyPr/>
          <a:lstStyle/>
          <a:p>
            <a:pPr eaLnBrk="1" hangingPunct="1">
              <a:lnSpc>
                <a:spcPct val="90000"/>
              </a:lnSpc>
            </a:pPr>
            <a:r>
              <a:rPr lang="en-US" sz="2800" smtClean="0"/>
              <a:t>Levels of conformance balance the scope of the ODBC standard.</a:t>
            </a:r>
          </a:p>
          <a:p>
            <a:pPr eaLnBrk="1" hangingPunct="1">
              <a:lnSpc>
                <a:spcPct val="90000"/>
              </a:lnSpc>
            </a:pPr>
            <a:r>
              <a:rPr lang="en-US" sz="2800" smtClean="0"/>
              <a:t>There are two types of conformance levels:</a:t>
            </a:r>
          </a:p>
          <a:p>
            <a:pPr lvl="1" eaLnBrk="1" hangingPunct="1">
              <a:lnSpc>
                <a:spcPct val="90000"/>
              </a:lnSpc>
              <a:buClr>
                <a:schemeClr val="tx1"/>
              </a:buClr>
            </a:pPr>
            <a:r>
              <a:rPr lang="en-US" sz="2400" b="1" smtClean="0">
                <a:solidFill>
                  <a:srgbClr val="0099CC"/>
                </a:solidFill>
              </a:rPr>
              <a:t>ODBC conformance levels</a:t>
            </a:r>
            <a:r>
              <a:rPr lang="en-US" sz="2400" smtClean="0"/>
              <a:t> concern the features and functions that are made available through the driver’s </a:t>
            </a:r>
            <a:r>
              <a:rPr lang="en-US" sz="2400" b="1" smtClean="0">
                <a:solidFill>
                  <a:srgbClr val="0099CC"/>
                </a:solidFill>
              </a:rPr>
              <a:t>application program interface (API)</a:t>
            </a:r>
            <a:r>
              <a:rPr lang="en-US" sz="2400" b="1" smtClean="0"/>
              <a:t>.</a:t>
            </a:r>
          </a:p>
          <a:p>
            <a:pPr lvl="2" eaLnBrk="1" hangingPunct="1">
              <a:lnSpc>
                <a:spcPct val="90000"/>
              </a:lnSpc>
            </a:pPr>
            <a:r>
              <a:rPr lang="en-US" sz="2000" smtClean="0"/>
              <a:t>A </a:t>
            </a:r>
            <a:r>
              <a:rPr lang="en-US" sz="2000" b="1" smtClean="0">
                <a:solidFill>
                  <a:srgbClr val="0099CC"/>
                </a:solidFill>
              </a:rPr>
              <a:t>driver API</a:t>
            </a:r>
            <a:r>
              <a:rPr lang="en-US" sz="2000" smtClean="0"/>
              <a:t> is a set of functions that the application can call to receive services.</a:t>
            </a:r>
          </a:p>
          <a:p>
            <a:pPr lvl="1" eaLnBrk="1" hangingPunct="1">
              <a:lnSpc>
                <a:spcPct val="90000"/>
              </a:lnSpc>
              <a:buClr>
                <a:schemeClr val="tx1"/>
              </a:buClr>
            </a:pPr>
            <a:r>
              <a:rPr lang="en-US" sz="2400" b="1" smtClean="0">
                <a:solidFill>
                  <a:srgbClr val="0099CC"/>
                </a:solidFill>
              </a:rPr>
              <a:t>SQL conformance levels</a:t>
            </a:r>
            <a:r>
              <a:rPr lang="en-US" sz="2400" smtClean="0"/>
              <a:t> specify which SQL statements, expressions, and data types a driver can process.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14</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ODBC Conformance Levels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15</a:t>
            </a:fld>
            <a:endParaRPr lang="en-US" smtClean="0"/>
          </a:p>
          <a:p>
            <a:endParaRPr lang="en-US"/>
          </a:p>
        </p:txBody>
      </p:sp>
      <p:pic>
        <p:nvPicPr>
          <p:cNvPr id="4" name="Picture 3"/>
          <p:cNvPicPr>
            <a:picLocks noChangeAspect="1"/>
          </p:cNvPicPr>
          <p:nvPr/>
        </p:nvPicPr>
        <p:blipFill>
          <a:blip r:embed="rId3"/>
          <a:stretch>
            <a:fillRect/>
          </a:stretch>
        </p:blipFill>
        <p:spPr>
          <a:xfrm>
            <a:off x="2305362" y="1505562"/>
            <a:ext cx="4781238" cy="468999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SQL Conformance Levels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16</a:t>
            </a:fld>
            <a:endParaRPr lang="en-US" smtClean="0"/>
          </a:p>
          <a:p>
            <a:endParaRPr lang="en-US"/>
          </a:p>
        </p:txBody>
      </p:sp>
      <p:pic>
        <p:nvPicPr>
          <p:cNvPr id="4" name="Picture 3"/>
          <p:cNvPicPr>
            <a:picLocks noChangeAspect="1"/>
          </p:cNvPicPr>
          <p:nvPr/>
        </p:nvPicPr>
        <p:blipFill>
          <a:blip r:embed="rId3"/>
          <a:stretch>
            <a:fillRect/>
          </a:stretch>
        </p:blipFill>
        <p:spPr>
          <a:xfrm>
            <a:off x="2608681" y="1455965"/>
            <a:ext cx="3926638" cy="475093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ODBC Data Source</a:t>
            </a:r>
          </a:p>
        </p:txBody>
      </p:sp>
      <p:sp>
        <p:nvSpPr>
          <p:cNvPr id="24579" name="Rectangle 3"/>
          <p:cNvSpPr>
            <a:spLocks noGrp="1" noChangeArrowheads="1"/>
          </p:cNvSpPr>
          <p:nvPr>
            <p:ph type="body" idx="1"/>
          </p:nvPr>
        </p:nvSpPr>
        <p:spPr/>
        <p:txBody>
          <a:bodyPr/>
          <a:lstStyle/>
          <a:p>
            <a:pPr eaLnBrk="1" hangingPunct="1">
              <a:lnSpc>
                <a:spcPct val="90000"/>
              </a:lnSpc>
            </a:pPr>
            <a:r>
              <a:rPr lang="en-US" sz="2400" smtClean="0"/>
              <a:t>A </a:t>
            </a:r>
            <a:r>
              <a:rPr lang="en-US" sz="2400" b="1" smtClean="0">
                <a:solidFill>
                  <a:srgbClr val="0099CC"/>
                </a:solidFill>
              </a:rPr>
              <a:t>data source</a:t>
            </a:r>
            <a:r>
              <a:rPr lang="en-US" sz="2400" smtClean="0">
                <a:solidFill>
                  <a:srgbClr val="0099CC"/>
                </a:solidFill>
              </a:rPr>
              <a:t> </a:t>
            </a:r>
            <a:r>
              <a:rPr lang="en-US" sz="2400" smtClean="0"/>
              <a:t>is an ODBC data structure that identifies a database and the DBMS that processes it.</a:t>
            </a:r>
          </a:p>
          <a:p>
            <a:pPr eaLnBrk="1" hangingPunct="1">
              <a:lnSpc>
                <a:spcPct val="90000"/>
              </a:lnSpc>
            </a:pPr>
            <a:r>
              <a:rPr lang="en-US" sz="2400" smtClean="0"/>
              <a:t>Three types of data source names:</a:t>
            </a:r>
          </a:p>
          <a:p>
            <a:pPr lvl="1" eaLnBrk="1" hangingPunct="1">
              <a:lnSpc>
                <a:spcPct val="90000"/>
              </a:lnSpc>
            </a:pPr>
            <a:r>
              <a:rPr lang="en-US" sz="2000" smtClean="0"/>
              <a:t>A </a:t>
            </a:r>
            <a:r>
              <a:rPr lang="en-US" sz="2000" b="1" smtClean="0">
                <a:solidFill>
                  <a:srgbClr val="0099CC"/>
                </a:solidFill>
              </a:rPr>
              <a:t>file data source</a:t>
            </a:r>
            <a:r>
              <a:rPr lang="en-US" sz="2000" smtClean="0">
                <a:solidFill>
                  <a:srgbClr val="0099CC"/>
                </a:solidFill>
              </a:rPr>
              <a:t> </a:t>
            </a:r>
            <a:r>
              <a:rPr lang="en-US" sz="2000" smtClean="0"/>
              <a:t>is a file that can be shared among database users having the same DBMS driver and privilege.</a:t>
            </a:r>
          </a:p>
          <a:p>
            <a:pPr lvl="1" eaLnBrk="1" hangingPunct="1">
              <a:lnSpc>
                <a:spcPct val="90000"/>
              </a:lnSpc>
            </a:pPr>
            <a:r>
              <a:rPr lang="en-US" sz="2000" smtClean="0"/>
              <a:t>A </a:t>
            </a:r>
            <a:r>
              <a:rPr lang="en-US" sz="2000" b="1" smtClean="0">
                <a:solidFill>
                  <a:srgbClr val="0099CC"/>
                </a:solidFill>
              </a:rPr>
              <a:t>system data source</a:t>
            </a:r>
            <a:r>
              <a:rPr lang="en-US" sz="2000" smtClean="0">
                <a:solidFill>
                  <a:srgbClr val="0099CC"/>
                </a:solidFill>
              </a:rPr>
              <a:t> </a:t>
            </a:r>
            <a:r>
              <a:rPr lang="en-US" sz="2000" smtClean="0"/>
              <a:t>is local to a single computer and may be used by the operating system and any user on that system.</a:t>
            </a:r>
          </a:p>
          <a:p>
            <a:pPr lvl="2" eaLnBrk="1" hangingPunct="1">
              <a:lnSpc>
                <a:spcPct val="90000"/>
              </a:lnSpc>
            </a:pPr>
            <a:r>
              <a:rPr lang="en-US" sz="1800" smtClean="0"/>
              <a:t>System data sources are recommended for Web servers.</a:t>
            </a:r>
          </a:p>
          <a:p>
            <a:pPr lvl="2" eaLnBrk="1" hangingPunct="1">
              <a:lnSpc>
                <a:spcPct val="90000"/>
              </a:lnSpc>
            </a:pPr>
            <a:r>
              <a:rPr lang="en-US" sz="1800" smtClean="0"/>
              <a:t>To define a system data source name, the type of driver and the database need to be specified.</a:t>
            </a:r>
          </a:p>
          <a:p>
            <a:pPr lvl="1" eaLnBrk="1" hangingPunct="1">
              <a:lnSpc>
                <a:spcPct val="90000"/>
              </a:lnSpc>
            </a:pPr>
            <a:r>
              <a:rPr lang="en-US" sz="2000" smtClean="0"/>
              <a:t>A </a:t>
            </a:r>
            <a:r>
              <a:rPr lang="en-US" sz="2000" b="1" smtClean="0">
                <a:solidFill>
                  <a:srgbClr val="0099CC"/>
                </a:solidFill>
              </a:rPr>
              <a:t>user data source</a:t>
            </a:r>
            <a:r>
              <a:rPr lang="en-US" sz="2000" smtClean="0">
                <a:solidFill>
                  <a:srgbClr val="0099CC"/>
                </a:solidFill>
              </a:rPr>
              <a:t> </a:t>
            </a:r>
            <a:r>
              <a:rPr lang="en-US" sz="2000" smtClean="0"/>
              <a:t>is available only to the user </a:t>
            </a:r>
            <a:br>
              <a:rPr lang="en-US" sz="2000" smtClean="0"/>
            </a:br>
            <a:r>
              <a:rPr lang="en-US" sz="2000" smtClean="0"/>
              <a:t>who created it.</a:t>
            </a:r>
          </a:p>
          <a:p>
            <a:pPr eaLnBrk="1" hangingPunct="1">
              <a:lnSpc>
                <a:spcPct val="90000"/>
              </a:lnSpc>
            </a:pP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17</a:t>
            </a:fld>
            <a:endParaRPr lang="en-US" smtClean="0"/>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uer\AppData\Local\Temp\SNAGHTML815216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648575" cy="4495800"/>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p:txBody>
          <a:bodyPr/>
          <a:lstStyle/>
          <a:p>
            <a:pPr eaLnBrk="1" hangingPunct="1"/>
            <a:r>
              <a:rPr lang="en-US" sz="3600" smtClean="0"/>
              <a:t>Creating a System Data Source 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18</a:t>
            </a:fld>
            <a:endParaRPr lang="en-US" smtClean="0"/>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8666" y="1486495"/>
            <a:ext cx="7666667" cy="4761905"/>
          </a:xfrm>
          <a:prstGeom prst="rect">
            <a:avLst/>
          </a:prstGeom>
        </p:spPr>
      </p:pic>
      <p:sp>
        <p:nvSpPr>
          <p:cNvPr id="26626" name="Rectangle 4"/>
          <p:cNvSpPr>
            <a:spLocks noGrp="1" noChangeArrowheads="1"/>
          </p:cNvSpPr>
          <p:nvPr>
            <p:ph type="title"/>
          </p:nvPr>
        </p:nvSpPr>
        <p:spPr/>
        <p:txBody>
          <a:bodyPr/>
          <a:lstStyle/>
          <a:p>
            <a:pPr eaLnBrk="1" hangingPunct="1"/>
            <a:r>
              <a:rPr lang="en-US" sz="3600" smtClean="0"/>
              <a:t>Creating a System Data Source II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19</a:t>
            </a:fld>
            <a:endParaRPr lang="en-US" smtClean="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Chapter Objectives</a:t>
            </a:r>
          </a:p>
        </p:txBody>
      </p:sp>
      <p:sp>
        <p:nvSpPr>
          <p:cNvPr id="10243" name="Rectangle 3"/>
          <p:cNvSpPr>
            <a:spLocks noGrp="1" noChangeArrowheads="1"/>
          </p:cNvSpPr>
          <p:nvPr>
            <p:ph type="body" idx="1"/>
          </p:nvPr>
        </p:nvSpPr>
        <p:spPr/>
        <p:txBody>
          <a:bodyPr/>
          <a:lstStyle/>
          <a:p>
            <a:pPr eaLnBrk="1" hangingPunct="1"/>
            <a:r>
              <a:rPr lang="en-US" sz="2400" smtClean="0"/>
              <a:t>To understand the nature and characteristics of the data environment that surrounds Internet technology database applications</a:t>
            </a:r>
          </a:p>
          <a:p>
            <a:pPr eaLnBrk="1" hangingPunct="1"/>
            <a:r>
              <a:rPr lang="en-US" sz="2400" smtClean="0"/>
              <a:t>To learn the purpose, features, and facilities of ODBC</a:t>
            </a:r>
          </a:p>
          <a:p>
            <a:pPr eaLnBrk="1" hangingPunct="1"/>
            <a:r>
              <a:rPr lang="en-US" sz="2400" smtClean="0"/>
              <a:t>To understand the characteristics of the Microsoft .NET Framework</a:t>
            </a:r>
          </a:p>
          <a:p>
            <a:pPr eaLnBrk="1" hangingPunct="1"/>
            <a:r>
              <a:rPr lang="en-US" sz="2400" smtClean="0"/>
              <a:t>To understand the nature and goals of OLE DB</a:t>
            </a:r>
          </a:p>
          <a:p>
            <a:pPr eaLnBrk="1" hangingPunct="1"/>
            <a:r>
              <a:rPr lang="en-US" sz="2400" smtClean="0"/>
              <a:t>To learn the characteristics and object model of ADO.NET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1047" y="1486495"/>
            <a:ext cx="7561905" cy="4761905"/>
          </a:xfrm>
          <a:prstGeom prst="rect">
            <a:avLst/>
          </a:prstGeom>
        </p:spPr>
      </p:pic>
      <p:sp>
        <p:nvSpPr>
          <p:cNvPr id="27651" name="Rectangle 4"/>
          <p:cNvSpPr>
            <a:spLocks noGrp="1" noChangeArrowheads="1"/>
          </p:cNvSpPr>
          <p:nvPr>
            <p:ph type="title"/>
          </p:nvPr>
        </p:nvSpPr>
        <p:spPr/>
        <p:txBody>
          <a:bodyPr/>
          <a:lstStyle/>
          <a:p>
            <a:pPr eaLnBrk="1" hangingPunct="1"/>
            <a:r>
              <a:rPr lang="en-US" sz="3600" smtClean="0"/>
              <a:t>Creating a System Data Source III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uer\AppData\Local\Temp\SNAGHTML8154dd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01140"/>
            <a:ext cx="7620000" cy="4752976"/>
          </a:xfrm>
          <a:prstGeom prst="rect">
            <a:avLst/>
          </a:prstGeom>
          <a:noFill/>
          <a:extLst>
            <a:ext uri="{909E8E84-426E-40dd-AFC4-6F175D3DCCD1}">
              <a14:hiddenFill xmlns:a14="http://schemas.microsoft.com/office/drawing/2010/main">
                <a:solidFill>
                  <a:srgbClr val="FFFFFF"/>
                </a:solidFill>
              </a14:hiddenFill>
            </a:ext>
          </a:extLst>
        </p:spPr>
      </p:pic>
      <p:sp>
        <p:nvSpPr>
          <p:cNvPr id="28675" name="Rectangle 4"/>
          <p:cNvSpPr>
            <a:spLocks noGrp="1" noChangeArrowheads="1"/>
          </p:cNvSpPr>
          <p:nvPr>
            <p:ph type="title"/>
          </p:nvPr>
        </p:nvSpPr>
        <p:spPr/>
        <p:txBody>
          <a:bodyPr/>
          <a:lstStyle/>
          <a:p>
            <a:pPr eaLnBrk="1" hangingPunct="1"/>
            <a:r>
              <a:rPr lang="en-US" sz="3600" smtClean="0"/>
              <a:t>Creating a System Data Source IV</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21</a:t>
            </a:fld>
            <a:endParaRPr lang="en-US" smtClean="0"/>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1047" y="1486495"/>
            <a:ext cx="7561905" cy="4761905"/>
          </a:xfrm>
          <a:prstGeom prst="rect">
            <a:avLst/>
          </a:prstGeom>
        </p:spPr>
      </p:pic>
      <p:sp>
        <p:nvSpPr>
          <p:cNvPr id="29699" name="Rectangle 4"/>
          <p:cNvSpPr>
            <a:spLocks noGrp="1" noChangeArrowheads="1"/>
          </p:cNvSpPr>
          <p:nvPr>
            <p:ph type="title"/>
          </p:nvPr>
        </p:nvSpPr>
        <p:spPr/>
        <p:txBody>
          <a:bodyPr/>
          <a:lstStyle/>
          <a:p>
            <a:pPr eaLnBrk="1" hangingPunct="1"/>
            <a:r>
              <a:rPr lang="en-US" sz="3600" smtClean="0"/>
              <a:t>Creating a System Data Source V</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uer\AppData\Local\Temp\SNAGHTML815717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600950" cy="4791076"/>
          </a:xfrm>
          <a:prstGeom prst="rect">
            <a:avLst/>
          </a:prstGeom>
          <a:noFill/>
          <a:extLst>
            <a:ext uri="{909E8E84-426E-40dd-AFC4-6F175D3DCCD1}">
              <a14:hiddenFill xmlns:a14="http://schemas.microsoft.com/office/drawing/2010/main">
                <a:solidFill>
                  <a:srgbClr val="FFFFFF"/>
                </a:solidFill>
              </a14:hiddenFill>
            </a:ext>
          </a:extLst>
        </p:spPr>
      </p:pic>
      <p:sp>
        <p:nvSpPr>
          <p:cNvPr id="30723" name="Rectangle 4"/>
          <p:cNvSpPr>
            <a:spLocks noGrp="1" noChangeArrowheads="1"/>
          </p:cNvSpPr>
          <p:nvPr>
            <p:ph type="title"/>
          </p:nvPr>
        </p:nvSpPr>
        <p:spPr/>
        <p:txBody>
          <a:bodyPr/>
          <a:lstStyle/>
          <a:p>
            <a:pPr eaLnBrk="1" hangingPunct="1"/>
            <a:r>
              <a:rPr lang="en-US" sz="3600" smtClean="0"/>
              <a:t>Creating a System Data Source VI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1047" y="1447800"/>
            <a:ext cx="7561905" cy="4733333"/>
          </a:xfrm>
          <a:prstGeom prst="rect">
            <a:avLst/>
          </a:prstGeom>
        </p:spPr>
      </p:pic>
      <p:sp>
        <p:nvSpPr>
          <p:cNvPr id="31747" name="Rectangle 4"/>
          <p:cNvSpPr>
            <a:spLocks noGrp="1" noChangeArrowheads="1"/>
          </p:cNvSpPr>
          <p:nvPr>
            <p:ph type="title"/>
          </p:nvPr>
        </p:nvSpPr>
        <p:spPr/>
        <p:txBody>
          <a:bodyPr/>
          <a:lstStyle/>
          <a:p>
            <a:pPr eaLnBrk="1" hangingPunct="1"/>
            <a:r>
              <a:rPr lang="en-US" sz="3600" smtClean="0"/>
              <a:t>Creating a System Data Source VII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C:\Users\Auer\AppData\Local\Temp\SNAGHTML81599c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457325"/>
            <a:ext cx="7658100" cy="4105275"/>
          </a:xfrm>
          <a:prstGeom prst="rect">
            <a:avLst/>
          </a:prstGeom>
          <a:noFill/>
          <a:extLst>
            <a:ext uri="{909E8E84-426E-40dd-AFC4-6F175D3DCCD1}">
              <a14:hiddenFill xmlns:a14="http://schemas.microsoft.com/office/drawing/2010/main">
                <a:solidFill>
                  <a:srgbClr val="FFFFFF"/>
                </a:solidFill>
              </a14:hiddenFill>
            </a:ext>
          </a:extLst>
        </p:spPr>
      </p:pic>
      <p:sp>
        <p:nvSpPr>
          <p:cNvPr id="32771" name="Rectangle 4"/>
          <p:cNvSpPr>
            <a:spLocks noGrp="1" noChangeArrowheads="1"/>
          </p:cNvSpPr>
          <p:nvPr>
            <p:ph type="title"/>
          </p:nvPr>
        </p:nvSpPr>
        <p:spPr/>
        <p:txBody>
          <a:bodyPr/>
          <a:lstStyle/>
          <a:p>
            <a:pPr eaLnBrk="1" hangingPunct="1"/>
            <a:r>
              <a:rPr lang="en-US" sz="3600" smtClean="0"/>
              <a:t>Creating a System Data Source VIII</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32-Bit versus 64-Bit ODBC I</a:t>
            </a:r>
          </a:p>
        </p:txBody>
      </p:sp>
      <p:sp>
        <p:nvSpPr>
          <p:cNvPr id="33795" name="Content Placeholder 2"/>
          <p:cNvSpPr>
            <a:spLocks noGrp="1"/>
          </p:cNvSpPr>
          <p:nvPr>
            <p:ph idx="1"/>
          </p:nvPr>
        </p:nvSpPr>
        <p:spPr/>
        <p:txBody>
          <a:bodyPr/>
          <a:lstStyle/>
          <a:p>
            <a:r>
              <a:rPr lang="en-US" sz="2400" smtClean="0"/>
              <a:t>The ODBC Data Sources program we have been using is for the </a:t>
            </a:r>
            <a:r>
              <a:rPr lang="en-US" sz="2400" i="1" smtClean="0"/>
              <a:t>64-bit</a:t>
            </a:r>
            <a:r>
              <a:rPr lang="en-US" sz="2400" smtClean="0"/>
              <a:t> version of the ODBC data sources administration program, and will create </a:t>
            </a:r>
            <a:r>
              <a:rPr lang="en-US" sz="2400" i="1" smtClean="0"/>
              <a:t>64-bit ODBC data sources</a:t>
            </a:r>
            <a:r>
              <a:rPr lang="en-US" sz="2400" smtClean="0"/>
              <a:t>.</a:t>
            </a:r>
          </a:p>
          <a:p>
            <a:r>
              <a:rPr lang="en-US" sz="2400" smtClean="0"/>
              <a:t>These will </a:t>
            </a:r>
            <a:r>
              <a:rPr lang="en-US" sz="2400" b="1" i="1" smtClean="0"/>
              <a:t>only</a:t>
            </a:r>
            <a:r>
              <a:rPr lang="en-US" sz="2400" smtClean="0"/>
              <a:t> work as long as </a:t>
            </a:r>
            <a:r>
              <a:rPr lang="en-US" sz="2400" b="1" i="1" smtClean="0"/>
              <a:t>every</a:t>
            </a:r>
            <a:r>
              <a:rPr lang="en-US" sz="2400" smtClean="0"/>
              <a:t> component in the Web application program chain is a 64-bit program. But, if </a:t>
            </a:r>
            <a:r>
              <a:rPr lang="en-US" sz="2400" b="1" i="1" smtClean="0"/>
              <a:t>any</a:t>
            </a:r>
            <a:r>
              <a:rPr lang="en-US" sz="2400" smtClean="0"/>
              <a:t> component is a 32-bit program, the 64-bit ODBC data source will </a:t>
            </a:r>
            <a:r>
              <a:rPr lang="en-US" sz="2400" b="1" i="1" smtClean="0"/>
              <a:t>not</a:t>
            </a:r>
            <a:r>
              <a:rPr lang="en-US" sz="2400" smtClean="0"/>
              <a:t> work.</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32-Bit versus 64-Bit ODBC II</a:t>
            </a:r>
          </a:p>
        </p:txBody>
      </p:sp>
      <p:sp>
        <p:nvSpPr>
          <p:cNvPr id="34819" name="Content Placeholder 2"/>
          <p:cNvSpPr>
            <a:spLocks noGrp="1"/>
          </p:cNvSpPr>
          <p:nvPr>
            <p:ph idx="1"/>
          </p:nvPr>
        </p:nvSpPr>
        <p:spPr/>
        <p:txBody>
          <a:bodyPr/>
          <a:lstStyle/>
          <a:p>
            <a:r>
              <a:rPr lang="en-US" sz="2400" dirty="0" smtClean="0"/>
              <a:t>In fact, when you are building the Web database applications in this chapter, if everything seems to be correctly done but the system still does not work, the most likely cause is a 32-bit program in the chain.</a:t>
            </a:r>
          </a:p>
          <a:p>
            <a:r>
              <a:rPr lang="en-US" sz="2400" dirty="0" smtClean="0"/>
              <a:t>To resolve this problem, you will need to use the </a:t>
            </a:r>
            <a:r>
              <a:rPr lang="en-US" sz="2400" i="1" dirty="0" smtClean="0"/>
              <a:t>32-bit</a:t>
            </a:r>
            <a:r>
              <a:rPr lang="en-US" sz="2400" dirty="0" smtClean="0"/>
              <a:t> version of the ODBC Data Sources program.</a:t>
            </a:r>
          </a:p>
          <a:p>
            <a:r>
              <a:rPr lang="en-US" sz="2400" dirty="0" smtClean="0"/>
              <a:t>In Window 8 and Windows Server 2012, this is clearly labeled.</a:t>
            </a:r>
          </a:p>
          <a:p>
            <a:r>
              <a:rPr lang="en-US" sz="2400" dirty="0" smtClean="0"/>
              <a:t>In earlier versions of the Windows OS, it is located at </a:t>
            </a:r>
            <a:r>
              <a:rPr lang="en-US" sz="2400" i="1" dirty="0" smtClean="0"/>
              <a:t>C:\Windows\SysWOW64\odbcad32.exe</a:t>
            </a:r>
            <a:r>
              <a:rPr lang="en-US" sz="2400"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32-Bit versus 64-Bit ODBC III</a:t>
            </a:r>
          </a:p>
        </p:txBody>
      </p:sp>
      <p:sp>
        <p:nvSpPr>
          <p:cNvPr id="35843" name="Content Placeholder 2"/>
          <p:cNvSpPr>
            <a:spLocks noGrp="1"/>
          </p:cNvSpPr>
          <p:nvPr>
            <p:ph idx="1"/>
          </p:nvPr>
        </p:nvSpPr>
        <p:spPr/>
        <p:txBody>
          <a:bodyPr/>
          <a:lstStyle/>
          <a:p>
            <a:r>
              <a:rPr lang="en-US" sz="2400" dirty="0" smtClean="0"/>
              <a:t>To resolve your Web database application problem, create a 32-bit ODBC data source using ODBC Administrator, and then revise your Web page code to use that ODBC data source.</a:t>
            </a:r>
          </a:p>
          <a:p>
            <a:r>
              <a:rPr lang="en-US" sz="2400" dirty="0" smtClean="0"/>
              <a:t>For more information on the programs in the Windows\SysWOW64 folder, see the Wikipedia article on WoW64 at </a:t>
            </a:r>
            <a:r>
              <a:rPr lang="en-US" sz="2400" u="sng" dirty="0" smtClean="0">
                <a:hlinkClick r:id="rId2"/>
              </a:rPr>
              <a:t>http://</a:t>
            </a:r>
            <a:r>
              <a:rPr lang="en-US" sz="2400" dirty="0" smtClean="0">
                <a:hlinkClick r:id="rId2"/>
              </a:rPr>
              <a:t> </a:t>
            </a:r>
            <a:r>
              <a:rPr lang="en-US" sz="2400" u="sng" dirty="0" smtClean="0">
                <a:hlinkClick r:id="rId2"/>
              </a:rPr>
              <a:t>en.wikipedia.org/wiki/WoW64</a:t>
            </a:r>
            <a:r>
              <a:rPr lang="en-US" sz="2400"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28</a:t>
            </a:fld>
            <a:endParaRPr lang="en-US" smtClean="0"/>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32-Bit versus 64-Bit ODBC IV</a:t>
            </a:r>
          </a:p>
        </p:txBody>
      </p:sp>
      <p:sp>
        <p:nvSpPr>
          <p:cNvPr id="36867" name="Content Placeholder 2"/>
          <p:cNvSpPr>
            <a:spLocks noGrp="1"/>
          </p:cNvSpPr>
          <p:nvPr>
            <p:ph idx="1"/>
          </p:nvPr>
        </p:nvSpPr>
        <p:spPr/>
        <p:txBody>
          <a:bodyPr/>
          <a:lstStyle/>
          <a:p>
            <a:r>
              <a:rPr lang="en-US" sz="2400" dirty="0" smtClean="0"/>
              <a:t>In versions of the Windows OS prior to Windows 8 and Windows Server 2012, the two icons for the two versions appear as shown below. Note that although the program icons are the same, the program names are different. Data Source (ODBC ) is the 64-bit version, and ODBC Administrator is the 32-bit version.</a:t>
            </a:r>
          </a:p>
        </p:txBody>
      </p:sp>
      <p:pic>
        <p:nvPicPr>
          <p:cNvPr id="368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66411"/>
            <a:ext cx="7620000" cy="2381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Chapter Objectives</a:t>
            </a:r>
          </a:p>
        </p:txBody>
      </p:sp>
      <p:sp>
        <p:nvSpPr>
          <p:cNvPr id="11267" name="Rectangle 3"/>
          <p:cNvSpPr>
            <a:spLocks noGrp="1" noChangeArrowheads="1"/>
          </p:cNvSpPr>
          <p:nvPr>
            <p:ph type="body" idx="1"/>
          </p:nvPr>
        </p:nvSpPr>
        <p:spPr/>
        <p:txBody>
          <a:bodyPr/>
          <a:lstStyle/>
          <a:p>
            <a:pPr eaLnBrk="1" hangingPunct="1"/>
            <a:r>
              <a:rPr lang="en-US" sz="2400" dirty="0" smtClean="0"/>
              <a:t>To understand the characteristics of JDBC and the four types of JDBC drivers</a:t>
            </a:r>
          </a:p>
          <a:p>
            <a:pPr eaLnBrk="1" hangingPunct="1"/>
            <a:r>
              <a:rPr lang="en-US" sz="2400" dirty="0" smtClean="0"/>
              <a:t>To understand the nature of JSP and know the differences between JSP and ASP.NET</a:t>
            </a:r>
          </a:p>
          <a:p>
            <a:pPr eaLnBrk="1" hangingPunct="1"/>
            <a:r>
              <a:rPr lang="en-US" sz="2400" dirty="0" smtClean="0"/>
              <a:t>To understand HTML and PHP</a:t>
            </a:r>
          </a:p>
          <a:p>
            <a:pPr eaLnBrk="1" hangingPunct="1"/>
            <a:r>
              <a:rPr lang="en-US" sz="2400" dirty="0" smtClean="0"/>
              <a:t>To be able to construct Web database applications pages using PHP</a:t>
            </a:r>
          </a:p>
          <a:p>
            <a:pPr eaLnBrk="1" hangingPunct="1">
              <a:spcBef>
                <a:spcPts val="600"/>
              </a:spcBef>
            </a:pPr>
            <a:r>
              <a:rPr lang="en-US" sz="2400" dirty="0"/>
              <a:t>Understand the importance of XML</a:t>
            </a:r>
          </a:p>
          <a:p>
            <a:pPr eaLnBrk="1" hangingPunct="1">
              <a:spcBef>
                <a:spcPts val="600"/>
              </a:spcBef>
            </a:pPr>
            <a:r>
              <a:rPr lang="en-US" sz="2400" dirty="0"/>
              <a:t>Learn the elements of XML, including XML documents, document type declarations (DTDs), and XML </a:t>
            </a:r>
            <a:r>
              <a:rPr lang="en-US" sz="2400" dirty="0" err="1"/>
              <a:t>stylesheets</a:t>
            </a:r>
            <a:endParaRPr lang="en-US" sz="2400" dirty="0" smtClean="0"/>
          </a:p>
          <a:p>
            <a:pPr eaLnBrk="1" hangingPunct="1"/>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mtClean="0"/>
              <a:t>The Microsoft .NET Framework</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30</a:t>
            </a:fld>
            <a:endParaRPr lang="en-US" smtClean="0"/>
          </a:p>
          <a:p>
            <a:endParaRPr lang="en-US"/>
          </a:p>
        </p:txBody>
      </p:sp>
      <p:pic>
        <p:nvPicPr>
          <p:cNvPr id="4" name="Picture 3"/>
          <p:cNvPicPr>
            <a:picLocks noChangeAspect="1"/>
          </p:cNvPicPr>
          <p:nvPr/>
        </p:nvPicPr>
        <p:blipFill>
          <a:blip r:embed="rId3"/>
          <a:stretch>
            <a:fillRect/>
          </a:stretch>
        </p:blipFill>
        <p:spPr>
          <a:xfrm>
            <a:off x="3005487" y="1471990"/>
            <a:ext cx="3242913" cy="475577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The Role of OLE DB</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31</a:t>
            </a:fld>
            <a:endParaRPr lang="en-US" smtClean="0"/>
          </a:p>
          <a:p>
            <a:endParaRPr lang="en-US"/>
          </a:p>
        </p:txBody>
      </p:sp>
      <p:pic>
        <p:nvPicPr>
          <p:cNvPr id="7170" name="Picture 2" descr="C:\Users\Auer\AppData\Local\Temp\SNAGHTML815cde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1522413"/>
            <a:ext cx="7147560" cy="4740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OLE DB</a:t>
            </a:r>
          </a:p>
        </p:txBody>
      </p:sp>
      <p:sp>
        <p:nvSpPr>
          <p:cNvPr id="39939"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OLE DB</a:t>
            </a:r>
            <a:r>
              <a:rPr lang="en-US" sz="2400" smtClean="0"/>
              <a:t> is an implementation of the Microsoft </a:t>
            </a:r>
            <a:br>
              <a:rPr lang="en-US" sz="2400" smtClean="0"/>
            </a:br>
            <a:r>
              <a:rPr lang="en-US" sz="2400" smtClean="0"/>
              <a:t>OLE object standard.</a:t>
            </a:r>
          </a:p>
          <a:p>
            <a:pPr lvl="1" eaLnBrk="1" hangingPunct="1"/>
            <a:r>
              <a:rPr lang="en-US" sz="2000" smtClean="0"/>
              <a:t>OLE DB objects are COM objects and support all required interfaces for such objects.</a:t>
            </a:r>
          </a:p>
          <a:p>
            <a:pPr eaLnBrk="1" hangingPunct="1"/>
            <a:r>
              <a:rPr lang="en-US" sz="2400" smtClean="0"/>
              <a:t>OLE DB breaks the features and functions of a DBMS into COM objects, making it easier for vendors to implement portions of functionality.</a:t>
            </a:r>
          </a:p>
          <a:p>
            <a:pPr lvl="1" eaLnBrk="1" hangingPunct="1"/>
            <a:r>
              <a:rPr lang="en-US" sz="2000" smtClean="0"/>
              <a:t>This characteristic overcomes a major disadvantage of ODBC.</a:t>
            </a:r>
          </a:p>
          <a:p>
            <a:pPr lvl="1" eaLnBrk="1" hangingPunct="1"/>
            <a:r>
              <a:rPr lang="en-US" sz="2000" smtClean="0"/>
              <a:t>With ODBC, a vendor must create an ODBC driver for almost all DBMS features and functions in order to participate in ODBC at all.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32</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Object-Oriented Concepts</a:t>
            </a:r>
          </a:p>
        </p:txBody>
      </p:sp>
      <p:sp>
        <p:nvSpPr>
          <p:cNvPr id="40963" name="Rectangle 3"/>
          <p:cNvSpPr>
            <a:spLocks noGrp="1" noChangeArrowheads="1"/>
          </p:cNvSpPr>
          <p:nvPr>
            <p:ph type="body" idx="1"/>
          </p:nvPr>
        </p:nvSpPr>
        <p:spPr/>
        <p:txBody>
          <a:bodyPr/>
          <a:lstStyle/>
          <a:p>
            <a:pPr eaLnBrk="1" hangingPunct="1"/>
            <a:r>
              <a:rPr lang="en-US" sz="2800" smtClean="0"/>
              <a:t>An </a:t>
            </a:r>
            <a:r>
              <a:rPr lang="en-US" sz="2800" b="1" smtClean="0">
                <a:solidFill>
                  <a:srgbClr val="0099CC"/>
                </a:solidFill>
              </a:rPr>
              <a:t>object-oriented programming object</a:t>
            </a:r>
            <a:r>
              <a:rPr lang="en-US" sz="2800" smtClean="0"/>
              <a:t> is an abstraction that is defined by its properties and methods.</a:t>
            </a:r>
          </a:p>
          <a:p>
            <a:pPr lvl="1" eaLnBrk="1" hangingPunct="1"/>
            <a:r>
              <a:rPr lang="en-US" sz="2400" smtClean="0"/>
              <a:t>An </a:t>
            </a:r>
            <a:r>
              <a:rPr lang="en-US" sz="2400" b="1" smtClean="0">
                <a:solidFill>
                  <a:srgbClr val="0099CC"/>
                </a:solidFill>
              </a:rPr>
              <a:t>abstraction</a:t>
            </a:r>
            <a:r>
              <a:rPr lang="en-US" sz="2400" smtClean="0"/>
              <a:t> is a generalization of something.</a:t>
            </a:r>
          </a:p>
          <a:p>
            <a:pPr lvl="1" eaLnBrk="1" hangingPunct="1"/>
            <a:r>
              <a:rPr lang="en-US" sz="2400" smtClean="0"/>
              <a:t>A </a:t>
            </a:r>
            <a:r>
              <a:rPr lang="en-US" sz="2400" b="1" smtClean="0">
                <a:solidFill>
                  <a:srgbClr val="0099CC"/>
                </a:solidFill>
              </a:rPr>
              <a:t>property</a:t>
            </a:r>
            <a:r>
              <a:rPr lang="en-US" sz="2400" smtClean="0"/>
              <a:t> specifies a set of characteristics of an object.</a:t>
            </a:r>
          </a:p>
          <a:p>
            <a:pPr lvl="1" eaLnBrk="1" hangingPunct="1"/>
            <a:r>
              <a:rPr lang="en-US" sz="2400" smtClean="0"/>
              <a:t>A </a:t>
            </a:r>
            <a:r>
              <a:rPr lang="en-US" sz="2400" b="1" smtClean="0">
                <a:solidFill>
                  <a:srgbClr val="0099CC"/>
                </a:solidFill>
              </a:rPr>
              <a:t>method</a:t>
            </a:r>
            <a:r>
              <a:rPr lang="en-US" sz="2400" smtClean="0"/>
              <a:t> refers to actions that an object can perform.</a:t>
            </a:r>
          </a:p>
          <a:p>
            <a:pPr lvl="1" eaLnBrk="1" hangingPunct="1"/>
            <a:r>
              <a:rPr lang="en-US" sz="2400" smtClean="0"/>
              <a:t>A </a:t>
            </a:r>
            <a:r>
              <a:rPr lang="en-US" sz="2400" b="1" smtClean="0">
                <a:solidFill>
                  <a:srgbClr val="0099CC"/>
                </a:solidFill>
              </a:rPr>
              <a:t>collection</a:t>
            </a:r>
            <a:r>
              <a:rPr lang="en-US" sz="2400" smtClean="0"/>
              <a:t> is an object that contains a group of other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33</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OLE DB Goals</a:t>
            </a:r>
          </a:p>
        </p:txBody>
      </p:sp>
      <p:sp>
        <p:nvSpPr>
          <p:cNvPr id="41987" name="Rectangle 3"/>
          <p:cNvSpPr>
            <a:spLocks noGrp="1" noChangeArrowheads="1"/>
          </p:cNvSpPr>
          <p:nvPr>
            <p:ph type="body" idx="1"/>
          </p:nvPr>
        </p:nvSpPr>
        <p:spPr/>
        <p:txBody>
          <a:bodyPr/>
          <a:lstStyle/>
          <a:p>
            <a:pPr eaLnBrk="1" hangingPunct="1">
              <a:lnSpc>
                <a:spcPct val="90000"/>
              </a:lnSpc>
            </a:pPr>
            <a:r>
              <a:rPr lang="en-US" sz="2400" dirty="0" smtClean="0"/>
              <a:t>Create object interfaces for DBMS functionality pieces:</a:t>
            </a:r>
          </a:p>
          <a:p>
            <a:pPr lvl="1" eaLnBrk="1" hangingPunct="1">
              <a:lnSpc>
                <a:spcPct val="90000"/>
              </a:lnSpc>
            </a:pPr>
            <a:r>
              <a:rPr lang="en-US" sz="2000" dirty="0" smtClean="0"/>
              <a:t>Query, update, transaction management, etc.</a:t>
            </a:r>
          </a:p>
          <a:p>
            <a:pPr eaLnBrk="1" hangingPunct="1">
              <a:lnSpc>
                <a:spcPct val="90000"/>
              </a:lnSpc>
            </a:pPr>
            <a:r>
              <a:rPr lang="en-US" sz="2400" dirty="0" smtClean="0"/>
              <a:t>Increase flexibility:</a:t>
            </a:r>
          </a:p>
          <a:p>
            <a:pPr lvl="1" eaLnBrk="1" hangingPunct="1">
              <a:lnSpc>
                <a:spcPct val="90000"/>
              </a:lnSpc>
            </a:pPr>
            <a:r>
              <a:rPr lang="en-US" sz="2000" dirty="0" smtClean="0"/>
              <a:t>Allow data consumers to use only the objects they need</a:t>
            </a:r>
          </a:p>
          <a:p>
            <a:pPr lvl="1" eaLnBrk="1" hangingPunct="1">
              <a:lnSpc>
                <a:spcPct val="90000"/>
              </a:lnSpc>
            </a:pPr>
            <a:r>
              <a:rPr lang="en-US" sz="2000" dirty="0" smtClean="0"/>
              <a:t>Allow data providers to expose pieces of DBMS functionality</a:t>
            </a:r>
          </a:p>
          <a:p>
            <a:pPr lvl="1" eaLnBrk="1" hangingPunct="1">
              <a:lnSpc>
                <a:spcPct val="90000"/>
              </a:lnSpc>
            </a:pPr>
            <a:r>
              <a:rPr lang="en-US" sz="2000" dirty="0" smtClean="0"/>
              <a:t>Providers can deliver functionality in multiple interfaces</a:t>
            </a:r>
          </a:p>
          <a:p>
            <a:pPr lvl="1" eaLnBrk="1" hangingPunct="1">
              <a:lnSpc>
                <a:spcPct val="90000"/>
              </a:lnSpc>
            </a:pPr>
            <a:r>
              <a:rPr lang="en-US" sz="2000" dirty="0" smtClean="0"/>
              <a:t>Interfaces are standardized and extensible</a:t>
            </a:r>
          </a:p>
          <a:p>
            <a:pPr eaLnBrk="1" hangingPunct="1">
              <a:lnSpc>
                <a:spcPct val="90000"/>
              </a:lnSpc>
            </a:pPr>
            <a:r>
              <a:rPr lang="en-US" sz="2400" dirty="0" smtClean="0"/>
              <a:t>Provide object interfaces over any type of data:</a:t>
            </a:r>
          </a:p>
          <a:p>
            <a:pPr lvl="1" eaLnBrk="1" hangingPunct="1">
              <a:lnSpc>
                <a:spcPct val="90000"/>
              </a:lnSpc>
            </a:pPr>
            <a:r>
              <a:rPr lang="en-US" sz="2000" dirty="0" smtClean="0"/>
              <a:t>Relational and non-relational database, ODBC or native, VSAM and other files, Email, and others.</a:t>
            </a:r>
          </a:p>
          <a:p>
            <a:pPr eaLnBrk="1" hangingPunct="1">
              <a:lnSpc>
                <a:spcPct val="90000"/>
              </a:lnSpc>
            </a:pPr>
            <a:r>
              <a:rPr lang="en-US" sz="2400" dirty="0" smtClean="0"/>
              <a:t>Do not force data to be converted or moved from where it 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OLE DB Basic Constructs</a:t>
            </a:r>
          </a:p>
        </p:txBody>
      </p:sp>
      <p:sp>
        <p:nvSpPr>
          <p:cNvPr id="43011" name="Rectangle 3"/>
          <p:cNvSpPr>
            <a:spLocks noGrp="1" noChangeArrowheads="1"/>
          </p:cNvSpPr>
          <p:nvPr>
            <p:ph type="body" idx="1"/>
          </p:nvPr>
        </p:nvSpPr>
        <p:spPr/>
        <p:txBody>
          <a:bodyPr/>
          <a:lstStyle/>
          <a:p>
            <a:pPr eaLnBrk="1" hangingPunct="1">
              <a:lnSpc>
                <a:spcPct val="90000"/>
              </a:lnSpc>
            </a:pPr>
            <a:r>
              <a:rPr lang="en-US" sz="2400" dirty="0" smtClean="0"/>
              <a:t>There are data consumers and data providers:</a:t>
            </a:r>
          </a:p>
          <a:p>
            <a:pPr lvl="1" eaLnBrk="1" hangingPunct="1">
              <a:lnSpc>
                <a:spcPct val="90000"/>
              </a:lnSpc>
              <a:buClr>
                <a:schemeClr val="tx1"/>
              </a:buClr>
            </a:pPr>
            <a:r>
              <a:rPr lang="en-US" sz="2000" b="1" dirty="0" smtClean="0">
                <a:solidFill>
                  <a:srgbClr val="0099CC"/>
                </a:solidFill>
              </a:rPr>
              <a:t>Data consumers</a:t>
            </a:r>
            <a:r>
              <a:rPr lang="en-US" sz="2000" dirty="0" smtClean="0">
                <a:cs typeface="Arial" panose="020B0604020202020204" pitchFamily="34" charset="0"/>
              </a:rPr>
              <a:t>—u</a:t>
            </a:r>
            <a:r>
              <a:rPr lang="en-US" sz="2000" dirty="0" smtClean="0"/>
              <a:t>sers of OLE DB functionality</a:t>
            </a:r>
          </a:p>
          <a:p>
            <a:pPr lvl="1" eaLnBrk="1" hangingPunct="1">
              <a:lnSpc>
                <a:spcPct val="90000"/>
              </a:lnSpc>
              <a:buClr>
                <a:schemeClr val="tx1"/>
              </a:buClr>
            </a:pPr>
            <a:r>
              <a:rPr lang="en-US" sz="2000" b="1" dirty="0" smtClean="0">
                <a:solidFill>
                  <a:srgbClr val="0099CC"/>
                </a:solidFill>
              </a:rPr>
              <a:t>Data providers</a:t>
            </a:r>
            <a:r>
              <a:rPr lang="en-US" sz="2000" dirty="0" smtClean="0">
                <a:cs typeface="Arial" panose="020B0604020202020204" pitchFamily="34" charset="0"/>
              </a:rPr>
              <a:t>—s</a:t>
            </a:r>
            <a:r>
              <a:rPr lang="en-US" sz="2000" dirty="0" smtClean="0"/>
              <a:t>ources of OLE DB functionality</a:t>
            </a:r>
          </a:p>
          <a:p>
            <a:pPr eaLnBrk="1" hangingPunct="1">
              <a:lnSpc>
                <a:spcPct val="90000"/>
              </a:lnSpc>
            </a:pPr>
            <a:r>
              <a:rPr lang="en-US" sz="2400" dirty="0" smtClean="0"/>
              <a:t>An </a:t>
            </a:r>
            <a:r>
              <a:rPr lang="en-US" sz="2400" b="1" dirty="0" smtClean="0">
                <a:solidFill>
                  <a:srgbClr val="0099CC"/>
                </a:solidFill>
              </a:rPr>
              <a:t>interface</a:t>
            </a:r>
            <a:r>
              <a:rPr lang="en-US" sz="2400" dirty="0" smtClean="0"/>
              <a:t> is a set of objects and the properties and methods they expose in that interface:</a:t>
            </a:r>
          </a:p>
          <a:p>
            <a:pPr lvl="1" eaLnBrk="1" hangingPunct="1">
              <a:lnSpc>
                <a:spcPct val="90000"/>
              </a:lnSpc>
            </a:pPr>
            <a:r>
              <a:rPr lang="en-US" sz="2000" dirty="0" smtClean="0"/>
              <a:t>Objects may expose different properties and methods in different interfaces.</a:t>
            </a:r>
          </a:p>
          <a:p>
            <a:pPr eaLnBrk="1" hangingPunct="1">
              <a:lnSpc>
                <a:spcPct val="90000"/>
              </a:lnSpc>
            </a:pPr>
            <a:r>
              <a:rPr lang="en-US" sz="2400" dirty="0" smtClean="0"/>
              <a:t>An </a:t>
            </a:r>
            <a:r>
              <a:rPr lang="en-US" sz="2400" b="1" dirty="0" smtClean="0">
                <a:solidFill>
                  <a:srgbClr val="0099CC"/>
                </a:solidFill>
              </a:rPr>
              <a:t>implementation</a:t>
            </a:r>
            <a:r>
              <a:rPr lang="en-US" sz="2400" dirty="0" smtClean="0"/>
              <a:t> is how an object accomplishes its tasks:</a:t>
            </a:r>
          </a:p>
          <a:p>
            <a:pPr lvl="1" eaLnBrk="1" hangingPunct="1">
              <a:lnSpc>
                <a:spcPct val="90000"/>
              </a:lnSpc>
            </a:pPr>
            <a:r>
              <a:rPr lang="en-US" sz="2000" dirty="0" smtClean="0"/>
              <a:t>Implementations are hidden from the outside world and may be changed without impacting the users of the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35</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OLE DB Data Providers</a:t>
            </a:r>
          </a:p>
        </p:txBody>
      </p:sp>
      <p:sp>
        <p:nvSpPr>
          <p:cNvPr id="44035" name="Rectangle 3"/>
          <p:cNvSpPr>
            <a:spLocks noGrp="1" noChangeArrowheads="1"/>
          </p:cNvSpPr>
          <p:nvPr>
            <p:ph type="body" idx="1"/>
          </p:nvPr>
        </p:nvSpPr>
        <p:spPr/>
        <p:txBody>
          <a:bodyPr/>
          <a:lstStyle/>
          <a:p>
            <a:pPr eaLnBrk="1" hangingPunct="1"/>
            <a:r>
              <a:rPr lang="en-US" sz="2400" dirty="0" smtClean="0"/>
              <a:t>A </a:t>
            </a:r>
            <a:r>
              <a:rPr lang="en-US" sz="2400" b="1" dirty="0" err="1" smtClean="0">
                <a:solidFill>
                  <a:srgbClr val="0099CC"/>
                </a:solidFill>
              </a:rPr>
              <a:t>rowset</a:t>
            </a:r>
            <a:r>
              <a:rPr lang="en-US" sz="2400" b="1" dirty="0" smtClean="0">
                <a:solidFill>
                  <a:srgbClr val="0066FF"/>
                </a:solidFill>
              </a:rPr>
              <a:t> </a:t>
            </a:r>
            <a:r>
              <a:rPr lang="en-US" sz="2400" dirty="0" smtClean="0"/>
              <a:t>is equivalent to a cursor.</a:t>
            </a:r>
          </a:p>
          <a:p>
            <a:pPr eaLnBrk="1" hangingPunct="1"/>
            <a:r>
              <a:rPr lang="en-US" sz="2800" dirty="0" smtClean="0"/>
              <a:t>OLE DB has two types of data providers: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36</a:t>
            </a:fld>
            <a:endParaRPr lang="en-US" smtClean="0"/>
          </a:p>
          <a:p>
            <a:endParaRPr lang="en-US"/>
          </a:p>
        </p:txBody>
      </p:sp>
      <p:pic>
        <p:nvPicPr>
          <p:cNvPr id="4" name="Picture 3"/>
          <p:cNvPicPr>
            <a:picLocks noChangeAspect="1"/>
          </p:cNvPicPr>
          <p:nvPr/>
        </p:nvPicPr>
        <p:blipFill>
          <a:blip r:embed="rId3"/>
          <a:stretch>
            <a:fillRect/>
          </a:stretch>
        </p:blipFill>
        <p:spPr>
          <a:xfrm>
            <a:off x="1905000" y="2590800"/>
            <a:ext cx="5410200" cy="347542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274638"/>
            <a:ext cx="8229600" cy="868362"/>
          </a:xfrm>
        </p:spPr>
        <p:txBody>
          <a:bodyPr/>
          <a:lstStyle/>
          <a:p>
            <a:pPr eaLnBrk="1" hangingPunct="1"/>
            <a:r>
              <a:rPr lang="en-US" dirty="0" err="1" smtClean="0"/>
              <a:t>Rowset</a:t>
            </a:r>
            <a:r>
              <a:rPr lang="en-US" dirty="0" smtClean="0"/>
              <a:t> Interfaces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37</a:t>
            </a:fld>
            <a:endParaRPr lang="en-US" smtClean="0"/>
          </a:p>
          <a:p>
            <a:endParaRPr lang="en-US"/>
          </a:p>
        </p:txBody>
      </p:sp>
      <p:pic>
        <p:nvPicPr>
          <p:cNvPr id="4" name="Picture 3"/>
          <p:cNvPicPr>
            <a:picLocks noChangeAspect="1"/>
          </p:cNvPicPr>
          <p:nvPr/>
        </p:nvPicPr>
        <p:blipFill>
          <a:blip r:embed="rId3"/>
          <a:stretch>
            <a:fillRect/>
          </a:stretch>
        </p:blipFill>
        <p:spPr>
          <a:xfrm>
            <a:off x="1981200" y="1219200"/>
            <a:ext cx="5314286" cy="493333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86343" y="1492950"/>
            <a:ext cx="5605057" cy="4749072"/>
          </a:xfrm>
          <a:prstGeom prst="rect">
            <a:avLst/>
          </a:prstGeom>
        </p:spPr>
      </p:pic>
      <p:sp>
        <p:nvSpPr>
          <p:cNvPr id="46082" name="Rectangle 2"/>
          <p:cNvSpPr>
            <a:spLocks noGrp="1" noChangeArrowheads="1"/>
          </p:cNvSpPr>
          <p:nvPr>
            <p:ph type="title"/>
          </p:nvPr>
        </p:nvSpPr>
        <p:spPr/>
        <p:txBody>
          <a:bodyPr/>
          <a:lstStyle/>
          <a:p>
            <a:pPr eaLnBrk="1" hangingPunct="1"/>
            <a:r>
              <a:rPr lang="en-US" smtClean="0"/>
              <a:t>The Role of ADO</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The Role of ADO.NET</a:t>
            </a:r>
          </a:p>
        </p:txBody>
      </p:sp>
      <p:pic>
        <p:nvPicPr>
          <p:cNvPr id="471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2043113"/>
            <a:ext cx="8199437"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spcBef>
                <a:spcPts val="600"/>
              </a:spcBef>
            </a:pPr>
            <a:r>
              <a:rPr lang="en-US" sz="2200" dirty="0" smtClean="0"/>
              <a:t>Understand the role of XSLT in materializing XML documents</a:t>
            </a:r>
          </a:p>
          <a:p>
            <a:pPr eaLnBrk="1" hangingPunct="1">
              <a:spcBef>
                <a:spcPts val="600"/>
              </a:spcBef>
            </a:pPr>
            <a:r>
              <a:rPr lang="en-US" sz="2200" dirty="0" smtClean="0"/>
              <a:t>Learn the basic concepts of XML Schema and understand their importance to database processing</a:t>
            </a:r>
          </a:p>
          <a:p>
            <a:pPr eaLnBrk="1" hangingPunct="1">
              <a:spcBef>
                <a:spcPts val="600"/>
              </a:spcBef>
            </a:pPr>
            <a:r>
              <a:rPr lang="en-US" sz="2200" dirty="0" smtClean="0"/>
              <a:t>Understand XML documents</a:t>
            </a:r>
          </a:p>
          <a:p>
            <a:pPr eaLnBrk="1" hangingPunct="1">
              <a:spcBef>
                <a:spcPts val="600"/>
              </a:spcBef>
            </a:pPr>
            <a:r>
              <a:rPr lang="en-US" sz="2200" dirty="0" smtClean="0"/>
              <a:t>Learn the basic concepts of using the SQL SELECT</a:t>
            </a:r>
            <a:r>
              <a:rPr lang="en-US" sz="2200" dirty="0" smtClean="0">
                <a:cs typeface="Arial" panose="020B0604020202020204" pitchFamily="34" charset="0"/>
              </a:rPr>
              <a:t>…</a:t>
            </a:r>
            <a:r>
              <a:rPr lang="en-US" sz="2200" dirty="0" smtClean="0"/>
              <a:t> FOR XML statement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a:t>
            </a:fld>
            <a:endParaRPr lang="en-US" smtClean="0"/>
          </a:p>
          <a:p>
            <a:endParaRPr lang="en-US"/>
          </a:p>
        </p:txBody>
      </p:sp>
    </p:spTree>
    <p:extLst>
      <p:ext uri="{BB962C8B-B14F-4D97-AF65-F5344CB8AC3E}">
        <p14:creationId xmlns:p14="http://schemas.microsoft.com/office/powerpoint/2010/main" val="33672534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Data Provider</a:t>
            </a:r>
          </a:p>
        </p:txBody>
      </p:sp>
      <p:sp>
        <p:nvSpPr>
          <p:cNvPr id="48131" name="Rectangle 3"/>
          <p:cNvSpPr>
            <a:spLocks noGrp="1" noChangeArrowheads="1"/>
          </p:cNvSpPr>
          <p:nvPr>
            <p:ph type="body" idx="1"/>
          </p:nvPr>
        </p:nvSpPr>
        <p:spPr/>
        <p:txBody>
          <a:bodyPr/>
          <a:lstStyle/>
          <a:p>
            <a:pPr eaLnBrk="1" hangingPunct="1"/>
            <a:r>
              <a:rPr lang="en-US" sz="2800" dirty="0" smtClean="0"/>
              <a:t>A .NET </a:t>
            </a:r>
            <a:r>
              <a:rPr lang="en-US" sz="2800" b="1" dirty="0" smtClean="0">
                <a:solidFill>
                  <a:srgbClr val="0099CC"/>
                </a:solidFill>
              </a:rPr>
              <a:t>data provider</a:t>
            </a:r>
            <a:r>
              <a:rPr lang="en-US" sz="2800" dirty="0" smtClean="0"/>
              <a:t> is a library of classes that provides ADO.NET services.</a:t>
            </a:r>
          </a:p>
          <a:p>
            <a:pPr eaLnBrk="1" hangingPunct="1"/>
            <a:r>
              <a:rPr lang="en-US" sz="2800" dirty="0" smtClean="0"/>
              <a:t>Microsoft provides three data providers:</a:t>
            </a:r>
          </a:p>
          <a:p>
            <a:pPr lvl="1" eaLnBrk="1" hangingPunct="1">
              <a:buClr>
                <a:schemeClr val="tx1"/>
              </a:buClr>
            </a:pPr>
            <a:r>
              <a:rPr lang="en-US" sz="2400" b="1" dirty="0" smtClean="0">
                <a:solidFill>
                  <a:srgbClr val="0099CC"/>
                </a:solidFill>
              </a:rPr>
              <a:t>OLE DB data provider</a:t>
            </a:r>
            <a:r>
              <a:rPr lang="en-US" sz="2400" dirty="0" smtClean="0"/>
              <a:t> can be used to process any OLE DB-compliant data source.</a:t>
            </a:r>
          </a:p>
          <a:p>
            <a:pPr lvl="1" eaLnBrk="1" hangingPunct="1">
              <a:buClr>
                <a:schemeClr val="tx1"/>
              </a:buClr>
            </a:pPr>
            <a:r>
              <a:rPr lang="en-US" sz="2400" b="1" dirty="0" smtClean="0">
                <a:solidFill>
                  <a:srgbClr val="0099CC"/>
                </a:solidFill>
              </a:rPr>
              <a:t>SQL Server Client data provider</a:t>
            </a:r>
            <a:r>
              <a:rPr lang="en-US" sz="2400" dirty="0" smtClean="0"/>
              <a:t> is purpose-built for use with SQL Server.</a:t>
            </a:r>
          </a:p>
          <a:p>
            <a:pPr lvl="1" eaLnBrk="1" hangingPunct="1">
              <a:buClr>
                <a:schemeClr val="tx1"/>
              </a:buClr>
            </a:pPr>
            <a:r>
              <a:rPr lang="en-US" sz="2400" b="1" dirty="0" smtClean="0">
                <a:solidFill>
                  <a:srgbClr val="0099CC"/>
                </a:solidFill>
              </a:rPr>
              <a:t>Oracle Database Client data provider</a:t>
            </a:r>
            <a:r>
              <a:rPr lang="en-US" sz="2400" dirty="0" smtClean="0"/>
              <a:t> is purpose-built for use with Oracle Database.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40</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Data Provider Components</a:t>
            </a:r>
          </a:p>
        </p:txBody>
      </p:sp>
      <p:sp>
        <p:nvSpPr>
          <p:cNvPr id="49155" name="Rectangle 3"/>
          <p:cNvSpPr>
            <a:spLocks noGrp="1" noChangeArrowheads="1"/>
          </p:cNvSpPr>
          <p:nvPr>
            <p:ph type="body" idx="1"/>
          </p:nvPr>
        </p:nvSpPr>
        <p:spPr/>
        <p:txBody>
          <a:bodyPr/>
          <a:lstStyle/>
          <a:p>
            <a:pPr eaLnBrk="1" hangingPunct="1">
              <a:lnSpc>
                <a:spcPct val="90000"/>
              </a:lnSpc>
            </a:pPr>
            <a:r>
              <a:rPr lang="en-US" sz="2400" smtClean="0"/>
              <a:t>A </a:t>
            </a:r>
            <a:r>
              <a:rPr lang="en-US" sz="2400" b="1" smtClean="0">
                <a:solidFill>
                  <a:srgbClr val="0099CC"/>
                </a:solidFill>
              </a:rPr>
              <a:t>connection object</a:t>
            </a:r>
            <a:r>
              <a:rPr lang="en-US" sz="2400" smtClean="0"/>
              <a:t> is similar to the ODBC’s connection object. </a:t>
            </a:r>
          </a:p>
          <a:p>
            <a:pPr eaLnBrk="1" hangingPunct="1">
              <a:lnSpc>
                <a:spcPct val="90000"/>
              </a:lnSpc>
            </a:pPr>
            <a:r>
              <a:rPr lang="en-US" sz="2400" smtClean="0"/>
              <a:t>A </a:t>
            </a:r>
            <a:r>
              <a:rPr lang="en-US" sz="2400" b="1" smtClean="0">
                <a:solidFill>
                  <a:srgbClr val="0099CC"/>
                </a:solidFill>
              </a:rPr>
              <a:t>command object</a:t>
            </a:r>
            <a:r>
              <a:rPr lang="en-US" sz="2400" smtClean="0"/>
              <a:t> is created on an established connection.</a:t>
            </a:r>
          </a:p>
          <a:p>
            <a:pPr eaLnBrk="1" hangingPunct="1">
              <a:lnSpc>
                <a:spcPct val="90000"/>
              </a:lnSpc>
            </a:pPr>
            <a:r>
              <a:rPr lang="en-US" sz="2400" smtClean="0"/>
              <a:t>A </a:t>
            </a:r>
            <a:r>
              <a:rPr lang="en-US" sz="2400" b="1" smtClean="0">
                <a:solidFill>
                  <a:srgbClr val="0099CC"/>
                </a:solidFill>
              </a:rPr>
              <a:t>data reader</a:t>
            </a:r>
            <a:r>
              <a:rPr lang="en-US" sz="2400" smtClean="0"/>
              <a:t> provides read-only, forward-only, fast access to database data.</a:t>
            </a:r>
          </a:p>
          <a:p>
            <a:pPr eaLnBrk="1" hangingPunct="1">
              <a:lnSpc>
                <a:spcPct val="90000"/>
              </a:lnSpc>
            </a:pPr>
            <a:r>
              <a:rPr lang="en-US" sz="2400" smtClean="0"/>
              <a:t>An </a:t>
            </a:r>
            <a:r>
              <a:rPr lang="en-US" sz="2400" b="1" smtClean="0">
                <a:solidFill>
                  <a:srgbClr val="0099CC"/>
                </a:solidFill>
              </a:rPr>
              <a:t>application</a:t>
            </a:r>
            <a:r>
              <a:rPr lang="en-US" sz="2400" smtClean="0"/>
              <a:t> can get and put data to and from the database using the command object.</a:t>
            </a:r>
          </a:p>
          <a:p>
            <a:pPr eaLnBrk="1" hangingPunct="1">
              <a:lnSpc>
                <a:spcPct val="90000"/>
              </a:lnSpc>
            </a:pPr>
            <a:r>
              <a:rPr lang="en-US" sz="2400" smtClean="0"/>
              <a:t>A </a:t>
            </a:r>
            <a:r>
              <a:rPr lang="en-US" sz="2400" b="1" smtClean="0">
                <a:solidFill>
                  <a:srgbClr val="0099CC"/>
                </a:solidFill>
              </a:rPr>
              <a:t>DataSet</a:t>
            </a:r>
            <a:r>
              <a:rPr lang="en-US" sz="2400" smtClean="0"/>
              <a:t> is an in-memory database that is disconnected from any regular database. </a:t>
            </a:r>
          </a:p>
          <a:p>
            <a:pPr lvl="1" eaLnBrk="1" hangingPunct="1">
              <a:lnSpc>
                <a:spcPct val="90000"/>
              </a:lnSpc>
            </a:pPr>
            <a:r>
              <a:rPr lang="en-US" sz="2000" smtClean="0"/>
              <a:t>It distinguishes ADO.NET from the previous data access technology.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41</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Data Provider Components</a:t>
            </a:r>
          </a:p>
        </p:txBody>
      </p:sp>
      <p:pic>
        <p:nvPicPr>
          <p:cNvPr id="501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65810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The ADO.NET DataSet</a:t>
            </a:r>
          </a:p>
        </p:txBody>
      </p:sp>
      <p:sp>
        <p:nvSpPr>
          <p:cNvPr id="51203" name="Rectangle 3"/>
          <p:cNvSpPr>
            <a:spLocks noGrp="1" noChangeArrowheads="1"/>
          </p:cNvSpPr>
          <p:nvPr>
            <p:ph type="body" idx="1"/>
          </p:nvPr>
        </p:nvSpPr>
        <p:spPr/>
        <p:txBody>
          <a:bodyPr/>
          <a:lstStyle/>
          <a:p>
            <a:pPr eaLnBrk="1" hangingPunct="1">
              <a:lnSpc>
                <a:spcPct val="90000"/>
              </a:lnSpc>
            </a:pPr>
            <a:r>
              <a:rPr lang="en-US" sz="2800" smtClean="0"/>
              <a:t>A </a:t>
            </a:r>
            <a:r>
              <a:rPr lang="en-US" sz="2800" b="1" smtClean="0">
                <a:solidFill>
                  <a:srgbClr val="0066FF"/>
                </a:solidFill>
              </a:rPr>
              <a:t>DataSet</a:t>
            </a:r>
            <a:r>
              <a:rPr lang="en-US" sz="2800" smtClean="0"/>
              <a:t> is an in-memory database that is disconnected from any regular database.</a:t>
            </a:r>
          </a:p>
          <a:p>
            <a:pPr eaLnBrk="1" hangingPunct="1">
              <a:lnSpc>
                <a:spcPct val="90000"/>
              </a:lnSpc>
            </a:pPr>
            <a:r>
              <a:rPr lang="en-US" sz="2800" smtClean="0"/>
              <a:t>DataSets can have: </a:t>
            </a:r>
          </a:p>
          <a:p>
            <a:pPr lvl="1" eaLnBrk="1" hangingPunct="1">
              <a:lnSpc>
                <a:spcPct val="90000"/>
              </a:lnSpc>
            </a:pPr>
            <a:r>
              <a:rPr lang="en-US" sz="2400" smtClean="0"/>
              <a:t>Multiple tables, views, and relationships.</a:t>
            </a:r>
          </a:p>
          <a:p>
            <a:pPr lvl="2" eaLnBrk="1" hangingPunct="1">
              <a:lnSpc>
                <a:spcPct val="90000"/>
              </a:lnSpc>
            </a:pPr>
            <a:r>
              <a:rPr lang="en-US" sz="2000" smtClean="0"/>
              <a:t>Tables may have surrogate key (auto increment columns), primary keys, and be declared as unique.</a:t>
            </a:r>
          </a:p>
          <a:p>
            <a:pPr lvl="1" eaLnBrk="1" hangingPunct="1">
              <a:lnSpc>
                <a:spcPct val="90000"/>
              </a:lnSpc>
            </a:pPr>
            <a:r>
              <a:rPr lang="en-US" sz="2400" smtClean="0"/>
              <a:t>Referential integrity rules and actions.</a:t>
            </a:r>
          </a:p>
          <a:p>
            <a:pPr lvl="1" eaLnBrk="1" hangingPunct="1">
              <a:lnSpc>
                <a:spcPct val="90000"/>
              </a:lnSpc>
            </a:pPr>
            <a:r>
              <a:rPr lang="en-US" sz="2400" smtClean="0"/>
              <a:t>The equivalent of triggers.</a:t>
            </a:r>
          </a:p>
          <a:p>
            <a:pPr eaLnBrk="1" hangingPunct="1">
              <a:lnSpc>
                <a:spcPct val="90000"/>
              </a:lnSpc>
            </a:pPr>
            <a:r>
              <a:rPr lang="en-US" sz="2800" smtClean="0"/>
              <a:t>DataSets may be constructed from several different databases and managed by different DBMS.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43</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smtClean="0"/>
              <a:t>The ADO.NET Object Model</a:t>
            </a:r>
          </a:p>
        </p:txBody>
      </p:sp>
      <p:pic>
        <p:nvPicPr>
          <p:cNvPr id="522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47800"/>
            <a:ext cx="5805488"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44</a:t>
            </a:fld>
            <a:endParaRPr lang="en-US" smtClean="0"/>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sz="3600" smtClean="0"/>
              <a:t>The ADO.NET Dataset Object Model</a:t>
            </a:r>
          </a:p>
        </p:txBody>
      </p:sp>
      <p:pic>
        <p:nvPicPr>
          <p:cNvPr id="532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1482725"/>
            <a:ext cx="47498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DataSet Advantages</a:t>
            </a:r>
          </a:p>
        </p:txBody>
      </p:sp>
      <p:sp>
        <p:nvSpPr>
          <p:cNvPr id="54275" name="Rectangle 3"/>
          <p:cNvSpPr>
            <a:spLocks noGrp="1" noChangeArrowheads="1"/>
          </p:cNvSpPr>
          <p:nvPr>
            <p:ph type="body" idx="1"/>
          </p:nvPr>
        </p:nvSpPr>
        <p:spPr/>
        <p:txBody>
          <a:bodyPr/>
          <a:lstStyle/>
          <a:p>
            <a:pPr eaLnBrk="1" hangingPunct="1"/>
            <a:r>
              <a:rPr lang="en-US" sz="2400" smtClean="0"/>
              <a:t>DataSet contents and its XML schema can be easily formatted as an XML document.</a:t>
            </a:r>
          </a:p>
          <a:p>
            <a:pPr eaLnBrk="1" hangingPunct="1"/>
            <a:r>
              <a:rPr lang="en-US" sz="2400" smtClean="0"/>
              <a:t>Also, XML schema documents can be read to create the structure of the dataset, and XML documents can be read to fill the dataset.</a:t>
            </a:r>
          </a:p>
          <a:p>
            <a:pPr eaLnBrk="1" hangingPunct="1"/>
            <a:r>
              <a:rPr lang="en-US" sz="2400" smtClean="0"/>
              <a:t>DataSets are needed to provide a standardized, nonproprietary means to process database views.</a:t>
            </a:r>
          </a:p>
          <a:p>
            <a:pPr lvl="1" eaLnBrk="1" hangingPunct="1"/>
            <a:r>
              <a:rPr lang="en-US" sz="2000" smtClean="0"/>
              <a:t>This is important for the processing of views with multiple multivalue paths.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46</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DataSet Disadvantages</a:t>
            </a:r>
          </a:p>
        </p:txBody>
      </p:sp>
      <p:sp>
        <p:nvSpPr>
          <p:cNvPr id="55299" name="Rectangle 3"/>
          <p:cNvSpPr>
            <a:spLocks noGrp="1" noChangeArrowheads="1"/>
          </p:cNvSpPr>
          <p:nvPr>
            <p:ph type="body" idx="1"/>
          </p:nvPr>
        </p:nvSpPr>
        <p:spPr/>
        <p:txBody>
          <a:bodyPr/>
          <a:lstStyle/>
          <a:p>
            <a:pPr eaLnBrk="1" hangingPunct="1"/>
            <a:r>
              <a:rPr lang="en-US" sz="2400" smtClean="0"/>
              <a:t>Because DataSet data is disconnected from the regular database, only optimistic locking can be used when updating the regular database with the DataSet.</a:t>
            </a:r>
          </a:p>
          <a:p>
            <a:pPr eaLnBrk="1" hangingPunct="1"/>
            <a:r>
              <a:rPr lang="en-US" sz="2400" smtClean="0"/>
              <a:t>In the case of conflict, either the dataset must be reprocessed or the data change must be forced onto the database, causing the lost update problem.</a:t>
            </a:r>
          </a:p>
          <a:p>
            <a:pPr eaLnBrk="1" hangingPunct="1"/>
            <a:r>
              <a:rPr lang="en-US" sz="2400" smtClean="0"/>
              <a:t>Thus, datasets cannot be used for applications in which optimistic locking is problematical.</a:t>
            </a:r>
          </a:p>
          <a:p>
            <a:pPr lvl="1" eaLnBrk="1" hangingPunct="1"/>
            <a:r>
              <a:rPr lang="en-US" sz="2000" smtClean="0"/>
              <a:t>Instead, the ADO.NET command object should be used.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47</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JDBC</a:t>
            </a:r>
          </a:p>
        </p:txBody>
      </p:sp>
      <p:sp>
        <p:nvSpPr>
          <p:cNvPr id="56323" name="Rectangle 3"/>
          <p:cNvSpPr>
            <a:spLocks noGrp="1" noChangeArrowheads="1"/>
          </p:cNvSpPr>
          <p:nvPr>
            <p:ph type="body" idx="1"/>
          </p:nvPr>
        </p:nvSpPr>
        <p:spPr/>
        <p:txBody>
          <a:bodyPr/>
          <a:lstStyle/>
          <a:p>
            <a:pPr eaLnBrk="1" hangingPunct="1">
              <a:buClr>
                <a:schemeClr val="tx1"/>
              </a:buClr>
            </a:pPr>
            <a:r>
              <a:rPr lang="en-US" sz="2800" b="1" smtClean="0">
                <a:solidFill>
                  <a:srgbClr val="0099CC"/>
                </a:solidFill>
              </a:rPr>
              <a:t>JDBC</a:t>
            </a:r>
            <a:r>
              <a:rPr lang="en-US" sz="2800" smtClean="0"/>
              <a:t> is an alternative to ODBC and ADO that provides database access to programs written in Java.</a:t>
            </a:r>
          </a:p>
          <a:p>
            <a:pPr eaLnBrk="1" hangingPunct="1"/>
            <a:r>
              <a:rPr lang="en-US" sz="2800" smtClean="0"/>
              <a:t>JDBC used to be a “</a:t>
            </a:r>
            <a:r>
              <a:rPr lang="en-US" sz="2800" i="1" smtClean="0"/>
              <a:t>non</a:t>
            </a:r>
            <a:r>
              <a:rPr lang="en-US" sz="2800" smtClean="0"/>
              <a:t>acronym”</a:t>
            </a:r>
            <a:r>
              <a:rPr lang="en-US" sz="2800" smtClean="0">
                <a:cs typeface="Arial" panose="020B0604020202020204" pitchFamily="34" charset="0"/>
              </a:rPr>
              <a:t>—</a:t>
            </a:r>
            <a:r>
              <a:rPr lang="en-US" sz="2800" smtClean="0"/>
              <a:t>it didn’t stand for anything!</a:t>
            </a:r>
          </a:p>
          <a:p>
            <a:pPr eaLnBrk="1" hangingPunct="1"/>
            <a:r>
              <a:rPr lang="en-US" sz="2800" smtClean="0"/>
              <a:t>Now it stands for Java DataBase Connectivity.</a:t>
            </a:r>
          </a:p>
          <a:p>
            <a:pPr eaLnBrk="1" hangingPunct="1"/>
            <a:r>
              <a:rPr lang="en-US" sz="2800" smtClean="0"/>
              <a:t>JDBC drivers are available for most DBMS products:</a:t>
            </a:r>
          </a:p>
          <a:p>
            <a:pPr lvl="1" eaLnBrk="1" hangingPunct="1"/>
            <a:r>
              <a:rPr lang="en-US" sz="2400" smtClean="0">
                <a:hlinkClick r:id="rId3"/>
              </a:rPr>
              <a:t>http://java.sun.com/products/jdbc</a:t>
            </a: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48</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JDBC Driver Types</a:t>
            </a:r>
          </a:p>
        </p:txBody>
      </p:sp>
      <p:pic>
        <p:nvPicPr>
          <p:cNvPr id="5734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5425"/>
            <a:ext cx="8194675" cy="378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49</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Introduction</a:t>
            </a:r>
          </a:p>
        </p:txBody>
      </p:sp>
      <p:sp>
        <p:nvSpPr>
          <p:cNvPr id="12291" name="Rectangle 3"/>
          <p:cNvSpPr>
            <a:spLocks noGrp="1" noChangeArrowheads="1"/>
          </p:cNvSpPr>
          <p:nvPr>
            <p:ph type="body" idx="1"/>
          </p:nvPr>
        </p:nvSpPr>
        <p:spPr/>
        <p:txBody>
          <a:bodyPr/>
          <a:lstStyle/>
          <a:p>
            <a:pPr eaLnBrk="1" hangingPunct="1"/>
            <a:r>
              <a:rPr lang="en-US" sz="2400" smtClean="0"/>
              <a:t>Because database applications today reside in a complicated environment, various standards have been developed for accessing database servers.</a:t>
            </a:r>
          </a:p>
          <a:p>
            <a:pPr eaLnBrk="1" hangingPunct="1"/>
            <a:r>
              <a:rPr lang="en-US" sz="2400" smtClean="0"/>
              <a:t>Some of the important standards:</a:t>
            </a:r>
          </a:p>
          <a:p>
            <a:pPr lvl="1" eaLnBrk="1" hangingPunct="1">
              <a:buClr>
                <a:schemeClr val="tx1"/>
              </a:buClr>
            </a:pPr>
            <a:r>
              <a:rPr lang="en-US" sz="2000" b="1" smtClean="0">
                <a:solidFill>
                  <a:srgbClr val="0099CC"/>
                </a:solidFill>
              </a:rPr>
              <a:t>ODBC</a:t>
            </a:r>
            <a:r>
              <a:rPr lang="en-US" sz="2000" b="1" smtClean="0">
                <a:solidFill>
                  <a:srgbClr val="0066FF"/>
                </a:solidFill>
              </a:rPr>
              <a:t> </a:t>
            </a:r>
            <a:r>
              <a:rPr lang="en-US" sz="2000" smtClean="0"/>
              <a:t>(Open Database Connectivity) is the early standard for relational databases.</a:t>
            </a:r>
          </a:p>
          <a:p>
            <a:pPr lvl="1" eaLnBrk="1" hangingPunct="1">
              <a:buClr>
                <a:schemeClr val="tx1"/>
              </a:buClr>
            </a:pPr>
            <a:r>
              <a:rPr lang="en-US" sz="2000" b="1" smtClean="0">
                <a:solidFill>
                  <a:srgbClr val="0099CC"/>
                </a:solidFill>
              </a:rPr>
              <a:t>OLE DB</a:t>
            </a:r>
            <a:r>
              <a:rPr lang="en-US" sz="2000" smtClean="0">
                <a:solidFill>
                  <a:srgbClr val="0099CC"/>
                </a:solidFill>
              </a:rPr>
              <a:t> </a:t>
            </a:r>
            <a:r>
              <a:rPr lang="en-US" sz="2000" smtClean="0"/>
              <a:t>is Microsoft’s older object-oriented interface for relational and other databases.</a:t>
            </a:r>
          </a:p>
          <a:p>
            <a:pPr lvl="1" eaLnBrk="1" hangingPunct="1">
              <a:buClr>
                <a:schemeClr val="tx1"/>
              </a:buClr>
            </a:pPr>
            <a:r>
              <a:rPr lang="en-US" sz="2000" b="1" smtClean="0">
                <a:solidFill>
                  <a:srgbClr val="0099CC"/>
                </a:solidFill>
              </a:rPr>
              <a:t>The .NET Framework and ADO.NET</a:t>
            </a:r>
            <a:r>
              <a:rPr lang="en-US" sz="2000" smtClean="0">
                <a:solidFill>
                  <a:srgbClr val="0099CC"/>
                </a:solidFill>
              </a:rPr>
              <a:t> </a:t>
            </a:r>
            <a:r>
              <a:rPr lang="en-US" sz="2000" smtClean="0"/>
              <a:t>are the current Microsoft “dot NET” data access standards providing easier access to data.</a:t>
            </a:r>
          </a:p>
          <a:p>
            <a:pPr lvl="1" eaLnBrk="1" hangingPunct="1">
              <a:buClr>
                <a:schemeClr val="tx1"/>
              </a:buClr>
            </a:pPr>
            <a:r>
              <a:rPr lang="en-US" sz="2000" b="1" smtClean="0">
                <a:solidFill>
                  <a:srgbClr val="0099CC"/>
                </a:solidFill>
              </a:rPr>
              <a:t>JBDC</a:t>
            </a:r>
            <a:r>
              <a:rPr lang="en-US" sz="2000" b="1" smtClean="0">
                <a:solidFill>
                  <a:srgbClr val="0066FF"/>
                </a:solidFill>
              </a:rPr>
              <a:t> </a:t>
            </a:r>
            <a:r>
              <a:rPr lang="en-US" sz="2000" smtClean="0"/>
              <a:t>(Java Database Connectivity) is the Java “equivalent” of ODBC.</a:t>
            </a:r>
          </a:p>
          <a:p>
            <a:pPr lvl="1" eaLnBrk="1" hangingPunct="1"/>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Java Servlets and Applets</a:t>
            </a:r>
          </a:p>
        </p:txBody>
      </p:sp>
      <p:sp>
        <p:nvSpPr>
          <p:cNvPr id="58371" name="Rectangle 3"/>
          <p:cNvSpPr>
            <a:spLocks noGrp="1" noChangeArrowheads="1"/>
          </p:cNvSpPr>
          <p:nvPr>
            <p:ph type="body" idx="1"/>
          </p:nvPr>
        </p:nvSpPr>
        <p:spPr/>
        <p:txBody>
          <a:bodyPr/>
          <a:lstStyle/>
          <a:p>
            <a:pPr eaLnBrk="1" hangingPunct="1"/>
            <a:r>
              <a:rPr lang="en-US" sz="2000" smtClean="0"/>
              <a:t>Java programs are compiled into an operating system independent </a:t>
            </a:r>
            <a:r>
              <a:rPr lang="en-US" sz="2000" b="1" smtClean="0">
                <a:solidFill>
                  <a:srgbClr val="0099CC"/>
                </a:solidFill>
              </a:rPr>
              <a:t>bytecode</a:t>
            </a:r>
            <a:r>
              <a:rPr lang="en-US" sz="2000" smtClean="0"/>
              <a:t>.</a:t>
            </a:r>
          </a:p>
          <a:p>
            <a:pPr eaLnBrk="1" hangingPunct="1"/>
            <a:r>
              <a:rPr lang="en-US" sz="2000" smtClean="0"/>
              <a:t>Various operating systems use their own </a:t>
            </a:r>
            <a:r>
              <a:rPr lang="en-US" sz="2000" b="1" smtClean="0">
                <a:solidFill>
                  <a:srgbClr val="0099CC"/>
                </a:solidFill>
              </a:rPr>
              <a:t>bytecode interpreters</a:t>
            </a:r>
            <a:r>
              <a:rPr lang="en-US" sz="2000" smtClean="0"/>
              <a:t> a.k.a. </a:t>
            </a:r>
            <a:r>
              <a:rPr lang="en-US" sz="2000" b="1" smtClean="0">
                <a:solidFill>
                  <a:srgbClr val="0099CC"/>
                </a:solidFill>
              </a:rPr>
              <a:t>Java virtual machines</a:t>
            </a:r>
            <a:r>
              <a:rPr lang="en-US" sz="2000" smtClean="0"/>
              <a:t>.</a:t>
            </a:r>
          </a:p>
          <a:p>
            <a:pPr eaLnBrk="1" hangingPunct="1"/>
            <a:r>
              <a:rPr lang="en-US" sz="2000" smtClean="0"/>
              <a:t>An </a:t>
            </a:r>
            <a:r>
              <a:rPr lang="en-US" sz="2000" b="1" smtClean="0">
                <a:solidFill>
                  <a:srgbClr val="0099CC"/>
                </a:solidFill>
              </a:rPr>
              <a:t>applet</a:t>
            </a:r>
            <a:r>
              <a:rPr lang="en-US" sz="2000" b="1" smtClean="0">
                <a:solidFill>
                  <a:srgbClr val="0066FF"/>
                </a:solidFill>
              </a:rPr>
              <a:t> </a:t>
            </a:r>
            <a:r>
              <a:rPr lang="en-US" sz="2000" smtClean="0"/>
              <a:t>is transmitted to a browser via HTTP and is invoked on the client workstation using the HTTP protocol.</a:t>
            </a:r>
          </a:p>
          <a:p>
            <a:pPr eaLnBrk="1" hangingPunct="1"/>
            <a:r>
              <a:rPr lang="en-US" sz="2000" smtClean="0"/>
              <a:t>A </a:t>
            </a:r>
            <a:r>
              <a:rPr lang="en-US" sz="2000" b="1" smtClean="0">
                <a:solidFill>
                  <a:srgbClr val="0099CC"/>
                </a:solidFill>
              </a:rPr>
              <a:t>servlet</a:t>
            </a:r>
            <a:r>
              <a:rPr lang="en-US" sz="2000" smtClean="0"/>
              <a:t> is a Java program that is invoked on the server to respond to HTTP requests.</a:t>
            </a:r>
          </a:p>
          <a:p>
            <a:pPr eaLnBrk="1" hangingPunct="1"/>
            <a:r>
              <a:rPr lang="en-US" sz="2000" smtClean="0"/>
              <a:t>Type 3 and Type 4 drivers can be used for both applets and servlets.</a:t>
            </a:r>
          </a:p>
          <a:p>
            <a:pPr eaLnBrk="1" hangingPunct="1"/>
            <a:r>
              <a:rPr lang="en-US" sz="2000" smtClean="0"/>
              <a:t>Type 2 drivers can be used only in servlets.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50</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JDBC Components</a:t>
            </a:r>
          </a:p>
        </p:txBody>
      </p:sp>
      <p:pic>
        <p:nvPicPr>
          <p:cNvPr id="593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447800"/>
            <a:ext cx="7708900" cy="477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51</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Java Server Pages</a:t>
            </a:r>
          </a:p>
        </p:txBody>
      </p:sp>
      <p:sp>
        <p:nvSpPr>
          <p:cNvPr id="60419"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Java Server Pages (JSP)</a:t>
            </a:r>
            <a:r>
              <a:rPr lang="en-US" sz="2800" smtClean="0"/>
              <a:t> provide a means to create dynamic Webpages using HTML, XML, and Java.</a:t>
            </a:r>
          </a:p>
          <a:p>
            <a:pPr eaLnBrk="1" hangingPunct="1">
              <a:lnSpc>
                <a:spcPct val="90000"/>
              </a:lnSpc>
            </a:pPr>
            <a:r>
              <a:rPr lang="en-US" sz="2800" smtClean="0"/>
              <a:t>JSPs provide the capabilities of a full object-oriented language to the page developer.</a:t>
            </a:r>
          </a:p>
          <a:p>
            <a:pPr lvl="1" eaLnBrk="1" hangingPunct="1">
              <a:lnSpc>
                <a:spcPct val="90000"/>
              </a:lnSpc>
            </a:pPr>
            <a:r>
              <a:rPr lang="en-US" sz="2400" smtClean="0"/>
              <a:t>Neither VBScript nor JavaScript can be used in a JSP.</a:t>
            </a:r>
          </a:p>
          <a:p>
            <a:pPr lvl="1" eaLnBrk="1" hangingPunct="1">
              <a:lnSpc>
                <a:spcPct val="90000"/>
              </a:lnSpc>
            </a:pPr>
            <a:r>
              <a:rPr lang="en-US" sz="2400" smtClean="0"/>
              <a:t>JSPs are compiled into machine-independent bytecode.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52</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04800"/>
            <a:ext cx="3830638" cy="590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Rectangle 2"/>
          <p:cNvSpPr>
            <a:spLocks noGrp="1" noChangeArrowheads="1"/>
          </p:cNvSpPr>
          <p:nvPr>
            <p:ph type="title"/>
          </p:nvPr>
        </p:nvSpPr>
        <p:spPr>
          <a:xfrm>
            <a:off x="457200" y="274638"/>
            <a:ext cx="3200400" cy="5897562"/>
          </a:xfrm>
        </p:spPr>
        <p:txBody>
          <a:bodyPr/>
          <a:lstStyle/>
          <a:p>
            <a:pPr eaLnBrk="1" hangingPunct="1"/>
            <a:r>
              <a:rPr lang="en-US" smtClean="0"/>
              <a:t>JSP Compilation Process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524000"/>
            <a:ext cx="8128965" cy="4267200"/>
          </a:xfrm>
          <a:prstGeom prst="rect">
            <a:avLst/>
          </a:prstGeom>
        </p:spPr>
      </p:pic>
      <p:sp>
        <p:nvSpPr>
          <p:cNvPr id="62466" name="Title 1"/>
          <p:cNvSpPr>
            <a:spLocks noGrp="1"/>
          </p:cNvSpPr>
          <p:nvPr>
            <p:ph type="title"/>
          </p:nvPr>
        </p:nvSpPr>
        <p:spPr/>
        <p:txBody>
          <a:bodyPr/>
          <a:lstStyle/>
          <a:p>
            <a:pPr eaLnBrk="1" hangingPunct="1"/>
            <a:r>
              <a:rPr lang="en-US" smtClean="0"/>
              <a:t>IIS Web Server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5287"/>
            <a:ext cx="8142153" cy="4273851"/>
          </a:xfrm>
          <a:prstGeom prst="rect">
            <a:avLst/>
          </a:prstGeom>
        </p:spPr>
      </p:pic>
      <p:sp>
        <p:nvSpPr>
          <p:cNvPr id="63490" name="Title 1"/>
          <p:cNvSpPr>
            <a:spLocks noGrp="1"/>
          </p:cNvSpPr>
          <p:nvPr>
            <p:ph type="title"/>
          </p:nvPr>
        </p:nvSpPr>
        <p:spPr/>
        <p:txBody>
          <a:bodyPr/>
          <a:lstStyle/>
          <a:p>
            <a:pPr eaLnBrk="1" hangingPunct="1"/>
            <a:r>
              <a:rPr lang="en-US" smtClean="0"/>
              <a:t>IIS Web Server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uer\AppData\Local\Temp\SNAGHTML81651d2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4664"/>
            <a:ext cx="8157128" cy="4273524"/>
          </a:xfrm>
          <a:prstGeom prst="rect">
            <a:avLst/>
          </a:prstGeom>
          <a:noFill/>
          <a:extLst>
            <a:ext uri="{909E8E84-426E-40dd-AFC4-6F175D3DCCD1}">
              <a14:hiddenFill xmlns:a14="http://schemas.microsoft.com/office/drawing/2010/main">
                <a:solidFill>
                  <a:srgbClr val="FFFFFF"/>
                </a:solidFill>
              </a14:hiddenFill>
            </a:ext>
          </a:extLst>
        </p:spPr>
      </p:pic>
      <p:sp>
        <p:nvSpPr>
          <p:cNvPr id="64515" name="Title 1"/>
          <p:cNvSpPr>
            <a:spLocks noGrp="1"/>
          </p:cNvSpPr>
          <p:nvPr>
            <p:ph type="title"/>
          </p:nvPr>
        </p:nvSpPr>
        <p:spPr/>
        <p:txBody>
          <a:bodyPr/>
          <a:lstStyle/>
          <a:p>
            <a:pPr eaLnBrk="1" hangingPunct="1"/>
            <a:r>
              <a:rPr lang="en-US" smtClean="0"/>
              <a:t>IIS Web Server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uer\AppData\Local\Temp\SNAGHTML81660d2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1781"/>
            <a:ext cx="8154988" cy="4256468"/>
          </a:xfrm>
          <a:prstGeom prst="rect">
            <a:avLst/>
          </a:prstGeom>
          <a:noFill/>
          <a:extLst>
            <a:ext uri="{909E8E84-426E-40dd-AFC4-6F175D3DCCD1}">
              <a14:hiddenFill xmlns:a14="http://schemas.microsoft.com/office/drawing/2010/main">
                <a:solidFill>
                  <a:srgbClr val="FFFFFF"/>
                </a:solidFill>
              </a14:hiddenFill>
            </a:ext>
          </a:extLst>
        </p:spPr>
      </p:pic>
      <p:sp>
        <p:nvSpPr>
          <p:cNvPr id="65539" name="Title 1"/>
          <p:cNvSpPr>
            <a:spLocks noGrp="1"/>
          </p:cNvSpPr>
          <p:nvPr>
            <p:ph type="title"/>
          </p:nvPr>
        </p:nvSpPr>
        <p:spPr/>
        <p:txBody>
          <a:bodyPr/>
          <a:lstStyle/>
          <a:p>
            <a:pPr eaLnBrk="1" hangingPunct="1"/>
            <a:r>
              <a:rPr lang="en-US" smtClean="0"/>
              <a:t>index.html as Default Document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2513" y="1524000"/>
            <a:ext cx="7024687" cy="4731739"/>
          </a:xfrm>
          <a:prstGeom prst="rect">
            <a:avLst/>
          </a:prstGeom>
        </p:spPr>
      </p:pic>
      <p:sp>
        <p:nvSpPr>
          <p:cNvPr id="66562" name="Title 1"/>
          <p:cNvSpPr>
            <a:spLocks noGrp="1"/>
          </p:cNvSpPr>
          <p:nvPr>
            <p:ph type="title"/>
          </p:nvPr>
        </p:nvSpPr>
        <p:spPr/>
        <p:txBody>
          <a:bodyPr/>
          <a:lstStyle/>
          <a:p>
            <a:pPr eaLnBrk="1" hangingPunct="1"/>
            <a:r>
              <a:rPr lang="en-US" smtClean="0"/>
              <a:t>index.html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58</a:t>
            </a:fld>
            <a:endParaRPr lang="en-US" smtClean="0"/>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uer\AppData\Local\Temp\SNAGHTML816880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24000"/>
            <a:ext cx="8167688" cy="4116665"/>
          </a:xfrm>
          <a:prstGeom prst="rect">
            <a:avLst/>
          </a:prstGeom>
          <a:noFill/>
          <a:extLst>
            <a:ext uri="{909E8E84-426E-40dd-AFC4-6F175D3DCCD1}">
              <a14:hiddenFill xmlns:a14="http://schemas.microsoft.com/office/drawing/2010/main">
                <a:solidFill>
                  <a:srgbClr val="FFFFFF"/>
                </a:solidFill>
              </a14:hiddenFill>
            </a:ext>
          </a:extLst>
        </p:spPr>
      </p:pic>
      <p:sp>
        <p:nvSpPr>
          <p:cNvPr id="68611" name="Title 1"/>
          <p:cNvSpPr>
            <a:spLocks noGrp="1"/>
          </p:cNvSpPr>
          <p:nvPr>
            <p:ph type="title"/>
          </p:nvPr>
        </p:nvSpPr>
        <p:spPr/>
        <p:txBody>
          <a:bodyPr/>
          <a:lstStyle/>
          <a:p>
            <a:pPr eaLnBrk="1" hangingPunct="1"/>
            <a:r>
              <a:rPr lang="en-US" dirty="0" smtClean="0"/>
              <a:t>index.html in Microsoft Notepad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59</a:t>
            </a:fld>
            <a:endParaRPr lang="en-US" smtClean="0"/>
          </a:p>
          <a:p>
            <a:endParaRPr lang="en-US"/>
          </a:p>
        </p:txBody>
      </p:sp>
    </p:spTree>
    <p:extLst>
      <p:ext uri="{BB962C8B-B14F-4D97-AF65-F5344CB8AC3E}">
        <p14:creationId xmlns:p14="http://schemas.microsoft.com/office/powerpoint/2010/main" val="4035972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Auer\AppData\Local\Temp\SNAGHTML814df2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676401"/>
            <a:ext cx="5943600" cy="4021718"/>
          </a:xfrm>
          <a:prstGeom prst="rect">
            <a:avLst/>
          </a:prstGeom>
          <a:noFill/>
          <a:extLst>
            <a:ext uri="{909E8E84-426E-40dd-AFC4-6F175D3DCCD1}">
              <a14:hiddenFill xmlns:a14="http://schemas.microsoft.com/office/drawing/2010/main">
                <a:solidFill>
                  <a:srgbClr val="FFFFFF"/>
                </a:solidFill>
              </a14:hiddenFill>
            </a:ext>
          </a:extLst>
        </p:spPr>
      </p:pic>
      <p:sp>
        <p:nvSpPr>
          <p:cNvPr id="13315" name="Rectangle 2"/>
          <p:cNvSpPr>
            <a:spLocks noGrp="1" noChangeArrowheads="1"/>
          </p:cNvSpPr>
          <p:nvPr>
            <p:ph type="title"/>
          </p:nvPr>
        </p:nvSpPr>
        <p:spPr/>
        <p:txBody>
          <a:bodyPr/>
          <a:lstStyle/>
          <a:p>
            <a:pPr eaLnBrk="1" hangingPunct="1"/>
            <a:r>
              <a:rPr lang="en-US" smtClean="0"/>
              <a:t>Web Server Data Environment</a:t>
            </a:r>
          </a:p>
        </p:txBody>
      </p:sp>
      <p:sp>
        <p:nvSpPr>
          <p:cNvPr id="13316" name="Rectangle 3"/>
          <p:cNvSpPr>
            <a:spLocks noGrp="1" noChangeArrowheads="1"/>
          </p:cNvSpPr>
          <p:nvPr>
            <p:ph type="body" sz="half" idx="1"/>
          </p:nvPr>
        </p:nvSpPr>
        <p:spPr>
          <a:xfrm>
            <a:off x="457200" y="1600200"/>
            <a:ext cx="2286000" cy="4343400"/>
          </a:xfrm>
        </p:spPr>
        <p:txBody>
          <a:bodyPr/>
          <a:lstStyle/>
          <a:p>
            <a:pPr eaLnBrk="1" hangingPunct="1"/>
            <a:r>
              <a:rPr lang="en-US" sz="2400" smtClean="0"/>
              <a:t>A Web server needs to publish applications that involve different data 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12-</a:t>
            </a:r>
            <a:fld id="{7016A7B5-B837-4868-8371-8CF7F715281E}" type="slidenum">
              <a:rPr lang="en-US" smtClean="0"/>
              <a:pPr/>
              <a:t>6</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uer\AppData\Local\Temp\SNAGHTML81695d3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524001"/>
            <a:ext cx="8199503" cy="3259138"/>
          </a:xfrm>
          <a:prstGeom prst="rect">
            <a:avLst/>
          </a:prstGeom>
          <a:noFill/>
          <a:extLst>
            <a:ext uri="{909E8E84-426E-40dd-AFC4-6F175D3DCCD1}">
              <a14:hiddenFill xmlns:a14="http://schemas.microsoft.com/office/drawing/2010/main">
                <a:solidFill>
                  <a:srgbClr val="FFFFFF"/>
                </a:solidFill>
              </a14:hiddenFill>
            </a:ext>
          </a:extLst>
        </p:spPr>
      </p:pic>
      <p:sp>
        <p:nvSpPr>
          <p:cNvPr id="67586" name="Title 1"/>
          <p:cNvSpPr>
            <a:spLocks noGrp="1"/>
          </p:cNvSpPr>
          <p:nvPr>
            <p:ph type="title"/>
          </p:nvPr>
        </p:nvSpPr>
        <p:spPr/>
        <p:txBody>
          <a:bodyPr/>
          <a:lstStyle/>
          <a:p>
            <a:pPr eaLnBrk="1" hangingPunct="1"/>
            <a:r>
              <a:rPr lang="en-US" smtClean="0"/>
              <a:t>index.html in a Web Browser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uer\AppData\Local\Temp\SNAGHTML816a3f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84312"/>
            <a:ext cx="8167688" cy="4275641"/>
          </a:xfrm>
          <a:prstGeom prst="rect">
            <a:avLst/>
          </a:prstGeom>
          <a:noFill/>
          <a:extLst>
            <a:ext uri="{909E8E84-426E-40dd-AFC4-6F175D3DCCD1}">
              <a14:hiddenFill xmlns:a14="http://schemas.microsoft.com/office/drawing/2010/main">
                <a:solidFill>
                  <a:srgbClr val="FFFFFF"/>
                </a:solidFill>
              </a14:hiddenFill>
            </a:ext>
          </a:extLst>
        </p:spPr>
      </p:pic>
      <p:sp>
        <p:nvSpPr>
          <p:cNvPr id="68611" name="Title 1"/>
          <p:cNvSpPr>
            <a:spLocks noGrp="1"/>
          </p:cNvSpPr>
          <p:nvPr>
            <p:ph type="title"/>
          </p:nvPr>
        </p:nvSpPr>
        <p:spPr/>
        <p:txBody>
          <a:bodyPr/>
          <a:lstStyle/>
          <a:p>
            <a:pPr eaLnBrk="1" hangingPunct="1"/>
            <a:r>
              <a:rPr lang="en-US" smtClean="0"/>
              <a:t>index.html in Eclipse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en-US" smtClean="0"/>
              <a:t>ReadArtist.php I</a:t>
            </a:r>
          </a:p>
        </p:txBody>
      </p:sp>
      <p:pic>
        <p:nvPicPr>
          <p:cNvPr id="696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47800"/>
            <a:ext cx="4614863"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en-US" smtClean="0"/>
              <a:t>ReadArtist.php II</a:t>
            </a:r>
          </a:p>
        </p:txBody>
      </p:sp>
      <p:pic>
        <p:nvPicPr>
          <p:cNvPr id="706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1524000"/>
            <a:ext cx="4559300" cy="354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uer\AppData\Local\Temp\SNAGHTML816b96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3" y="1524001"/>
            <a:ext cx="8132127" cy="4294810"/>
          </a:xfrm>
          <a:prstGeom prst="rect">
            <a:avLst/>
          </a:prstGeom>
          <a:noFill/>
          <a:extLst>
            <a:ext uri="{909E8E84-426E-40dd-AFC4-6F175D3DCCD1}">
              <a14:hiddenFill xmlns:a14="http://schemas.microsoft.com/office/drawing/2010/main">
                <a:solidFill>
                  <a:srgbClr val="FFFFFF"/>
                </a:solidFill>
              </a14:hiddenFill>
            </a:ext>
          </a:extLst>
        </p:spPr>
      </p:pic>
      <p:sp>
        <p:nvSpPr>
          <p:cNvPr id="71682" name="Title 1"/>
          <p:cNvSpPr>
            <a:spLocks noGrp="1"/>
          </p:cNvSpPr>
          <p:nvPr>
            <p:ph type="title"/>
          </p:nvPr>
        </p:nvSpPr>
        <p:spPr/>
        <p:txBody>
          <a:bodyPr/>
          <a:lstStyle/>
          <a:p>
            <a:pPr eaLnBrk="1" hangingPunct="1"/>
            <a:r>
              <a:rPr lang="en-US" smtClean="0"/>
              <a:t>ReadArtist.php in Eclipse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64</a:t>
            </a:fld>
            <a:endParaRPr lang="en-US" smtClean="0"/>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457200" y="274638"/>
            <a:ext cx="8229600" cy="1325562"/>
          </a:xfrm>
        </p:spPr>
        <p:txBody>
          <a:bodyPr/>
          <a:lstStyle/>
          <a:p>
            <a:r>
              <a:rPr lang="en-US" sz="3600" smtClean="0"/>
              <a:t>ReadArtist.php</a:t>
            </a:r>
            <a:br>
              <a:rPr lang="en-US" sz="3600" smtClean="0"/>
            </a:br>
            <a:r>
              <a:rPr lang="en-US" sz="3200" smtClean="0"/>
              <a:t>Initial HTML Code</a:t>
            </a:r>
            <a:endParaRPr lang="en-US" sz="3600" smtClean="0"/>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668020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12-</a:t>
            </a:r>
            <a:fld id="{140A3933-B5BF-41D5-BA8A-354162131B9C}"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274638"/>
            <a:ext cx="8229600" cy="1325562"/>
          </a:xfrm>
        </p:spPr>
        <p:txBody>
          <a:bodyPr/>
          <a:lstStyle/>
          <a:p>
            <a:r>
              <a:rPr lang="en-US" sz="3600" smtClean="0"/>
              <a:t>ReadArtist.php</a:t>
            </a:r>
            <a:br>
              <a:rPr lang="en-US" sz="3600" smtClean="0"/>
            </a:br>
            <a:r>
              <a:rPr lang="en-US" sz="3200" smtClean="0"/>
              <a:t>Creating a Connection</a:t>
            </a:r>
            <a:endParaRPr lang="en-US" sz="3600" smtClean="0"/>
          </a:p>
        </p:txBody>
      </p:sp>
      <p:pic>
        <p:nvPicPr>
          <p:cNvPr id="737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81200"/>
            <a:ext cx="6719888"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12-</a:t>
            </a:r>
            <a:fld id="{140A3933-B5BF-41D5-BA8A-354162131B9C}" type="slidenum">
              <a:rPr lang="en-US" smtClean="0"/>
              <a:pPr/>
              <a:t>66</a:t>
            </a:fld>
            <a:endParaRPr lang="en-US" smtClean="0"/>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1325562"/>
          </a:xfrm>
        </p:spPr>
        <p:txBody>
          <a:bodyPr/>
          <a:lstStyle/>
          <a:p>
            <a:r>
              <a:rPr lang="en-US" sz="3600" smtClean="0"/>
              <a:t>ReadArtist.php</a:t>
            </a:r>
            <a:br>
              <a:rPr lang="en-US" sz="3600" smtClean="0"/>
            </a:br>
            <a:r>
              <a:rPr lang="en-US" sz="3200" smtClean="0"/>
              <a:t>Creating a RecordSet</a:t>
            </a:r>
            <a:endParaRPr lang="en-US" sz="3600" smtClean="0"/>
          </a:p>
        </p:txBody>
      </p:sp>
      <p:pic>
        <p:nvPicPr>
          <p:cNvPr id="747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2057400"/>
            <a:ext cx="7019925"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12-</a:t>
            </a:r>
            <a:fld id="{140A3933-B5BF-41D5-BA8A-354162131B9C}" type="slidenum">
              <a:rPr lang="en-US" smtClean="0"/>
              <a:pPr/>
              <a:t>67</a:t>
            </a:fld>
            <a:endParaRPr lang="en-US" smtClean="0"/>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274638"/>
            <a:ext cx="8229600" cy="1325562"/>
          </a:xfrm>
        </p:spPr>
        <p:txBody>
          <a:bodyPr/>
          <a:lstStyle/>
          <a:p>
            <a:r>
              <a:rPr lang="en-US" sz="3600" smtClean="0"/>
              <a:t>ReadArtist.php</a:t>
            </a:r>
            <a:br>
              <a:rPr lang="en-US" sz="3600" smtClean="0"/>
            </a:br>
            <a:r>
              <a:rPr lang="en-US" sz="3200" smtClean="0"/>
              <a:t>Displaying the Results</a:t>
            </a:r>
            <a:endParaRPr lang="en-US" sz="3600" smtClean="0"/>
          </a:p>
        </p:txBody>
      </p:sp>
      <p:pic>
        <p:nvPicPr>
          <p:cNvPr id="7578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676400"/>
            <a:ext cx="696912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895600"/>
            <a:ext cx="669925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12-</a:t>
            </a:r>
            <a:fld id="{140A3933-B5BF-41D5-BA8A-354162131B9C}"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274638"/>
            <a:ext cx="8229600" cy="1325562"/>
          </a:xfrm>
        </p:spPr>
        <p:txBody>
          <a:bodyPr/>
          <a:lstStyle/>
          <a:p>
            <a:r>
              <a:rPr lang="en-US" sz="3600" smtClean="0"/>
              <a:t>ReadArtist.php</a:t>
            </a:r>
            <a:br>
              <a:rPr lang="en-US" sz="3600" smtClean="0"/>
            </a:br>
            <a:r>
              <a:rPr lang="en-US" sz="3200" smtClean="0"/>
              <a:t>Disconnecting from the Database</a:t>
            </a:r>
            <a:endParaRPr lang="en-US" sz="3600" smtClean="0"/>
          </a:p>
        </p:txBody>
      </p:sp>
      <p:pic>
        <p:nvPicPr>
          <p:cNvPr id="76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905000"/>
            <a:ext cx="6789737"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12-</a:t>
            </a:r>
            <a:fld id="{140A3933-B5BF-41D5-BA8A-354162131B9C}"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uer\AppData\Local\Temp\SNAGHTML814f4c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640" y="1524000"/>
            <a:ext cx="6537960" cy="4661596"/>
          </a:xfrm>
          <a:prstGeom prst="rect">
            <a:avLst/>
          </a:prstGeom>
          <a:noFill/>
          <a:extLst>
            <a:ext uri="{909E8E84-426E-40dd-AFC4-6F175D3DCCD1}">
              <a14:hiddenFill xmlns:a14="http://schemas.microsoft.com/office/drawing/2010/main">
                <a:solidFill>
                  <a:srgbClr val="FFFFFF"/>
                </a:solidFill>
              </a14:hiddenFill>
            </a:ext>
          </a:extLst>
        </p:spPr>
      </p:pic>
      <p:sp>
        <p:nvSpPr>
          <p:cNvPr id="14338" name="Rectangle 2"/>
          <p:cNvSpPr>
            <a:spLocks noGrp="1" noChangeArrowheads="1"/>
          </p:cNvSpPr>
          <p:nvPr>
            <p:ph type="title"/>
          </p:nvPr>
        </p:nvSpPr>
        <p:spPr/>
        <p:txBody>
          <a:bodyPr/>
          <a:lstStyle/>
          <a:p>
            <a:pPr eaLnBrk="1" hangingPunct="1"/>
            <a:r>
              <a:rPr lang="en-US" smtClean="0"/>
              <a:t>The Role of the ODBC Standard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a:t>
            </a:fld>
            <a:endParaRPr lang="en-US" smtClean="0"/>
          </a:p>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uer\AppData\Local\Temp\SNAGHTML816c55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77328"/>
            <a:ext cx="8167688" cy="3836481"/>
          </a:xfrm>
          <a:prstGeom prst="rect">
            <a:avLst/>
          </a:prstGeom>
          <a:noFill/>
          <a:extLst>
            <a:ext uri="{909E8E84-426E-40dd-AFC4-6F175D3DCCD1}">
              <a14:hiddenFill xmlns:a14="http://schemas.microsoft.com/office/drawing/2010/main">
                <a:solidFill>
                  <a:srgbClr val="FFFFFF"/>
                </a:solidFill>
              </a14:hiddenFill>
            </a:ext>
          </a:extLst>
        </p:spPr>
      </p:pic>
      <p:sp>
        <p:nvSpPr>
          <p:cNvPr id="77826" name="Title 1"/>
          <p:cNvSpPr>
            <a:spLocks noGrp="1"/>
          </p:cNvSpPr>
          <p:nvPr>
            <p:ph type="title"/>
          </p:nvPr>
        </p:nvSpPr>
        <p:spPr/>
        <p:txBody>
          <a:bodyPr/>
          <a:lstStyle/>
          <a:p>
            <a:pPr eaLnBrk="1" hangingPunct="1"/>
            <a:r>
              <a:rPr lang="en-US" sz="4000" smtClean="0"/>
              <a:t>ReadArtist.php in the Web Browser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pPr eaLnBrk="1" hangingPunct="1"/>
            <a:r>
              <a:rPr lang="en-US" smtClean="0"/>
              <a:t>ReadArtistPDO.php I</a:t>
            </a:r>
          </a:p>
        </p:txBody>
      </p:sp>
      <p:pic>
        <p:nvPicPr>
          <p:cNvPr id="7885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1447800"/>
            <a:ext cx="462915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smtClean="0"/>
              <a:t>ReadArtistPDO.php II</a:t>
            </a:r>
          </a:p>
        </p:txBody>
      </p:sp>
      <p:pic>
        <p:nvPicPr>
          <p:cNvPr id="798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0"/>
            <a:ext cx="4587875"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1531620"/>
            <a:ext cx="7241493" cy="4716780"/>
          </a:xfrm>
          <a:prstGeom prst="rect">
            <a:avLst/>
          </a:prstGeom>
        </p:spPr>
      </p:pic>
      <p:sp>
        <p:nvSpPr>
          <p:cNvPr id="80898" name="Title 1"/>
          <p:cNvSpPr>
            <a:spLocks noGrp="1"/>
          </p:cNvSpPr>
          <p:nvPr>
            <p:ph type="title"/>
          </p:nvPr>
        </p:nvSpPr>
        <p:spPr/>
        <p:txBody>
          <a:bodyPr/>
          <a:lstStyle/>
          <a:p>
            <a:pPr eaLnBrk="1" hangingPunct="1"/>
            <a:r>
              <a:rPr lang="en-US" sz="3200" smtClean="0"/>
              <a:t>ReadArtistPDO.php in the Web Browser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792162"/>
          </a:xfrm>
        </p:spPr>
        <p:txBody>
          <a:bodyPr/>
          <a:lstStyle/>
          <a:p>
            <a:pPr eaLnBrk="1" hangingPunct="1"/>
            <a:r>
              <a:rPr lang="en-US" sz="3600" smtClean="0"/>
              <a:t>NewCustomerAndInterestsForm.html I</a:t>
            </a:r>
          </a:p>
        </p:txBody>
      </p:sp>
      <p:pic>
        <p:nvPicPr>
          <p:cNvPr id="819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143000"/>
            <a:ext cx="4730750"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457200" y="274638"/>
            <a:ext cx="8229600" cy="868362"/>
          </a:xfrm>
        </p:spPr>
        <p:txBody>
          <a:bodyPr/>
          <a:lstStyle/>
          <a:p>
            <a:pPr eaLnBrk="1" hangingPunct="1"/>
            <a:r>
              <a:rPr lang="en-US" sz="3600" smtClean="0"/>
              <a:t>NewCustomerAndInterestsForm.html II</a:t>
            </a:r>
          </a:p>
        </p:txBody>
      </p:sp>
      <p:pic>
        <p:nvPicPr>
          <p:cNvPr id="829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0" y="1171575"/>
            <a:ext cx="4730750"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2852" y="1524001"/>
            <a:ext cx="8087748" cy="3886200"/>
          </a:xfrm>
          <a:prstGeom prst="rect">
            <a:avLst/>
          </a:prstGeom>
        </p:spPr>
      </p:pic>
      <p:sp>
        <p:nvSpPr>
          <p:cNvPr id="83970" name="Title 1"/>
          <p:cNvSpPr>
            <a:spLocks noGrp="1"/>
          </p:cNvSpPr>
          <p:nvPr>
            <p:ph type="title"/>
          </p:nvPr>
        </p:nvSpPr>
        <p:spPr/>
        <p:txBody>
          <a:bodyPr/>
          <a:lstStyle/>
          <a:p>
            <a:pPr eaLnBrk="1" hangingPunct="1"/>
            <a:r>
              <a:rPr lang="en-US" sz="3200" smtClean="0"/>
              <a:t>The New Customer and Interests Form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76</a:t>
            </a:fld>
            <a:endParaRPr lang="en-US" smtClean="0"/>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457200" y="274638"/>
            <a:ext cx="8229600" cy="944562"/>
          </a:xfrm>
        </p:spPr>
        <p:txBody>
          <a:bodyPr/>
          <a:lstStyle/>
          <a:p>
            <a:pPr eaLnBrk="1" hangingPunct="1"/>
            <a:r>
              <a:rPr lang="en-US" sz="3200" smtClean="0"/>
              <a:t>InsertCustomerAndInterestsPDO.php l</a:t>
            </a:r>
          </a:p>
        </p:txBody>
      </p:sp>
      <p:pic>
        <p:nvPicPr>
          <p:cNvPr id="849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13" y="1239838"/>
            <a:ext cx="4395787" cy="500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944562"/>
          </a:xfrm>
        </p:spPr>
        <p:txBody>
          <a:bodyPr/>
          <a:lstStyle/>
          <a:p>
            <a:pPr eaLnBrk="1" hangingPunct="1"/>
            <a:r>
              <a:rPr lang="en-US" sz="3200" smtClean="0"/>
              <a:t>InsertCustomerAndInterestsPDO.php lI</a:t>
            </a:r>
          </a:p>
        </p:txBody>
      </p:sp>
      <p:pic>
        <p:nvPicPr>
          <p:cNvPr id="860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1295400"/>
            <a:ext cx="4086225" cy="484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sz="3200" smtClean="0"/>
              <a:t>InsertCustomerAndInterestsPDO.php lII</a:t>
            </a:r>
          </a:p>
        </p:txBody>
      </p:sp>
      <p:pic>
        <p:nvPicPr>
          <p:cNvPr id="870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1695450"/>
            <a:ext cx="421005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ODBC</a:t>
            </a:r>
          </a:p>
        </p:txBody>
      </p:sp>
      <p:sp>
        <p:nvSpPr>
          <p:cNvPr id="15363" name="Rectangle 3"/>
          <p:cNvSpPr>
            <a:spLocks noGrp="1" noChangeArrowheads="1"/>
          </p:cNvSpPr>
          <p:nvPr>
            <p:ph type="body" idx="1"/>
          </p:nvPr>
        </p:nvSpPr>
        <p:spPr/>
        <p:txBody>
          <a:bodyPr/>
          <a:lstStyle/>
          <a:p>
            <a:pPr eaLnBrk="1" hangingPunct="1"/>
            <a:r>
              <a:rPr lang="en-US" sz="2400" smtClean="0"/>
              <a:t>The </a:t>
            </a:r>
            <a:r>
              <a:rPr lang="en-US" sz="2400" b="1" smtClean="0">
                <a:solidFill>
                  <a:srgbClr val="0099CC"/>
                </a:solidFill>
              </a:rPr>
              <a:t>ODBC (Open Database Connectivity)</a:t>
            </a:r>
            <a:r>
              <a:rPr lang="en-US" sz="2400" smtClean="0"/>
              <a:t> standard provides a DBMS-independent means for processing relational database data.</a:t>
            </a:r>
          </a:p>
          <a:p>
            <a:pPr eaLnBrk="1" hangingPunct="1"/>
            <a:r>
              <a:rPr lang="en-US" sz="2400" smtClean="0"/>
              <a:t>It was developed in the early 1990s by an industry committee and has been implemented by Microsoft and many other vendors.</a:t>
            </a:r>
          </a:p>
          <a:p>
            <a:pPr eaLnBrk="1" hangingPunct="1"/>
            <a:r>
              <a:rPr lang="en-US" sz="2400" smtClean="0"/>
              <a:t>The goal is to allow a developer to create a single application that can access databases supported by different DBMS products without needing to be changed or recompiled.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uer\AppData\Local\Temp\SNAGHTML817000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1463"/>
            <a:ext cx="8181975" cy="4203327"/>
          </a:xfrm>
          <a:prstGeom prst="rect">
            <a:avLst/>
          </a:prstGeom>
          <a:noFill/>
          <a:extLst>
            <a:ext uri="{909E8E84-426E-40dd-AFC4-6F175D3DCCD1}">
              <a14:hiddenFill xmlns:a14="http://schemas.microsoft.com/office/drawing/2010/main">
                <a:solidFill>
                  <a:srgbClr val="FFFFFF"/>
                </a:solidFill>
              </a14:hiddenFill>
            </a:ext>
          </a:extLst>
        </p:spPr>
      </p:pic>
      <p:sp>
        <p:nvSpPr>
          <p:cNvPr id="88066" name="Title 1"/>
          <p:cNvSpPr>
            <a:spLocks noGrp="1"/>
          </p:cNvSpPr>
          <p:nvPr>
            <p:ph type="title"/>
          </p:nvPr>
        </p:nvSpPr>
        <p:spPr/>
        <p:txBody>
          <a:bodyPr/>
          <a:lstStyle/>
          <a:p>
            <a:pPr eaLnBrk="1" hangingPunct="1"/>
            <a:r>
              <a:rPr lang="en-US" sz="3200" smtClean="0"/>
              <a:t>The New Customer Acknowledgement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Introduction to XML</a:t>
            </a:r>
          </a:p>
        </p:txBody>
      </p:sp>
      <p:sp>
        <p:nvSpPr>
          <p:cNvPr id="5123" name="Rectangle 3"/>
          <p:cNvSpPr>
            <a:spLocks noGrp="1" noChangeArrowheads="1"/>
          </p:cNvSpPr>
          <p:nvPr>
            <p:ph type="body" idx="1"/>
          </p:nvPr>
        </p:nvSpPr>
        <p:spPr/>
        <p:txBody>
          <a:bodyPr/>
          <a:lstStyle/>
          <a:p>
            <a:pPr eaLnBrk="1" hangingPunct="1">
              <a:lnSpc>
                <a:spcPct val="90000"/>
              </a:lnSpc>
            </a:pPr>
            <a:r>
              <a:rPr lang="en-US" sz="2800" smtClean="0"/>
              <a:t>Database processing and document processing need each other.</a:t>
            </a:r>
          </a:p>
          <a:p>
            <a:pPr lvl="1" eaLnBrk="1" hangingPunct="1">
              <a:lnSpc>
                <a:spcPct val="90000"/>
              </a:lnSpc>
              <a:buClr>
                <a:schemeClr val="tx1"/>
              </a:buClr>
            </a:pPr>
            <a:r>
              <a:rPr lang="en-US" sz="2400" b="1" smtClean="0">
                <a:solidFill>
                  <a:srgbClr val="0099CC"/>
                </a:solidFill>
              </a:rPr>
              <a:t>Database processing</a:t>
            </a:r>
            <a:r>
              <a:rPr lang="en-US" sz="2400" smtClean="0">
                <a:solidFill>
                  <a:srgbClr val="0099CC"/>
                </a:solidFill>
              </a:rPr>
              <a:t> </a:t>
            </a:r>
            <a:r>
              <a:rPr lang="en-US" sz="2400" smtClean="0"/>
              <a:t>needs document processing for expressing database views.</a:t>
            </a:r>
          </a:p>
          <a:p>
            <a:pPr lvl="1" eaLnBrk="1" hangingPunct="1">
              <a:lnSpc>
                <a:spcPct val="90000"/>
              </a:lnSpc>
              <a:buClr>
                <a:schemeClr val="tx1"/>
              </a:buClr>
            </a:pPr>
            <a:r>
              <a:rPr lang="en-US" sz="2400" b="1" smtClean="0">
                <a:solidFill>
                  <a:srgbClr val="0099CC"/>
                </a:solidFill>
              </a:rPr>
              <a:t>Document processing</a:t>
            </a:r>
            <a:r>
              <a:rPr lang="en-US" sz="2400" smtClean="0">
                <a:solidFill>
                  <a:srgbClr val="0099CC"/>
                </a:solidFill>
              </a:rPr>
              <a:t> </a:t>
            </a:r>
            <a:r>
              <a:rPr lang="en-US" sz="2400" smtClean="0"/>
              <a:t>needs database processing for storing and manipulating data.</a:t>
            </a:r>
          </a:p>
          <a:p>
            <a:pPr eaLnBrk="1" hangingPunct="1">
              <a:lnSpc>
                <a:spcPct val="90000"/>
              </a:lnSpc>
            </a:pPr>
            <a:r>
              <a:rPr lang="en-US" sz="2800" smtClean="0"/>
              <a:t>As Internet usage increases, organizations want to make their Webpages more functional by displaying and updating data from organizational databases.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81</a:t>
            </a:fld>
            <a:endParaRPr lang="en-US" smtClean="0"/>
          </a:p>
          <a:p>
            <a:endParaRPr lang="en-US"/>
          </a:p>
        </p:txBody>
      </p:sp>
    </p:spTree>
    <p:extLst>
      <p:ext uri="{BB962C8B-B14F-4D97-AF65-F5344CB8AC3E}">
        <p14:creationId xmlns:p14="http://schemas.microsoft.com/office/powerpoint/2010/main" val="2017467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XML</a:t>
            </a:r>
          </a:p>
        </p:txBody>
      </p:sp>
      <p:sp>
        <p:nvSpPr>
          <p:cNvPr id="6147" name="Rectangle 3"/>
          <p:cNvSpPr>
            <a:spLocks noGrp="1" noChangeArrowheads="1"/>
          </p:cNvSpPr>
          <p:nvPr>
            <p:ph type="body" idx="1"/>
          </p:nvPr>
        </p:nvSpPr>
        <p:spPr/>
        <p:txBody>
          <a:bodyPr/>
          <a:lstStyle/>
          <a:p>
            <a:pPr eaLnBrk="1" hangingPunct="1">
              <a:lnSpc>
                <a:spcPct val="90000"/>
              </a:lnSpc>
              <a:buClr>
                <a:schemeClr val="tx1"/>
              </a:buClr>
            </a:pPr>
            <a:r>
              <a:rPr lang="en-US" sz="2400" b="1" smtClean="0">
                <a:solidFill>
                  <a:srgbClr val="0099CC"/>
                </a:solidFill>
              </a:rPr>
              <a:t>XML</a:t>
            </a:r>
            <a:r>
              <a:rPr lang="en-US" sz="2400" smtClean="0"/>
              <a:t>, or </a:t>
            </a:r>
            <a:r>
              <a:rPr lang="en-US" sz="2400" b="1" smtClean="0">
                <a:solidFill>
                  <a:srgbClr val="0099CC"/>
                </a:solidFill>
              </a:rPr>
              <a:t>Extensible Markup Language</a:t>
            </a:r>
            <a:r>
              <a:rPr lang="en-US" sz="2400" smtClean="0"/>
              <a:t>, was developed in the early 1990s:</a:t>
            </a:r>
          </a:p>
          <a:p>
            <a:pPr lvl="1" eaLnBrk="1" hangingPunct="1">
              <a:lnSpc>
                <a:spcPct val="90000"/>
              </a:lnSpc>
            </a:pPr>
            <a:r>
              <a:rPr lang="en-US" sz="2000" smtClean="0"/>
              <a:t>XML is a subset of </a:t>
            </a:r>
            <a:r>
              <a:rPr lang="en-US" sz="2000" b="1" smtClean="0">
                <a:solidFill>
                  <a:srgbClr val="0099CC"/>
                </a:solidFill>
              </a:rPr>
              <a:t>SGML</a:t>
            </a:r>
            <a:r>
              <a:rPr lang="en-US" sz="2000" smtClean="0"/>
              <a:t>, or </a:t>
            </a:r>
            <a:r>
              <a:rPr lang="en-US" sz="2000" b="1" smtClean="0">
                <a:solidFill>
                  <a:srgbClr val="0099CC"/>
                </a:solidFill>
              </a:rPr>
              <a:t>Standard Generalized Markup Language</a:t>
            </a:r>
            <a:r>
              <a:rPr lang="en-US" sz="2000" smtClean="0"/>
              <a:t>.</a:t>
            </a:r>
          </a:p>
          <a:p>
            <a:pPr eaLnBrk="1" hangingPunct="1">
              <a:lnSpc>
                <a:spcPct val="90000"/>
              </a:lnSpc>
            </a:pPr>
            <a:r>
              <a:rPr lang="en-US" sz="2400" smtClean="0"/>
              <a:t>Today XML is a hybrid of document processing and database processing.</a:t>
            </a:r>
          </a:p>
          <a:p>
            <a:pPr lvl="1" eaLnBrk="1" hangingPunct="1">
              <a:lnSpc>
                <a:spcPct val="90000"/>
              </a:lnSpc>
            </a:pPr>
            <a:r>
              <a:rPr lang="en-US" sz="2000" smtClean="0"/>
              <a:t>It provides a standardized yet customizable way to describe the content of documents.</a:t>
            </a:r>
          </a:p>
          <a:p>
            <a:pPr lvl="1" eaLnBrk="1" hangingPunct="1">
              <a:lnSpc>
                <a:spcPct val="90000"/>
              </a:lnSpc>
            </a:pPr>
            <a:r>
              <a:rPr lang="en-US" sz="2000" smtClean="0"/>
              <a:t>XML documents can automatically be generated from database data and vice versa.</a:t>
            </a:r>
          </a:p>
          <a:p>
            <a:pPr eaLnBrk="1" hangingPunct="1">
              <a:lnSpc>
                <a:spcPct val="90000"/>
              </a:lnSpc>
              <a:buClr>
                <a:schemeClr val="tx1"/>
              </a:buClr>
            </a:pPr>
            <a:r>
              <a:rPr lang="en-US" sz="2400" b="1" smtClean="0">
                <a:solidFill>
                  <a:srgbClr val="0099CC"/>
                </a:solidFill>
              </a:rPr>
              <a:t>SOAP</a:t>
            </a:r>
            <a:r>
              <a:rPr lang="en-US" sz="2400" smtClean="0"/>
              <a:t> is an XML-based standard protocol for sending messages of any type, using any protocol over the Internet.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82</a:t>
            </a:fld>
            <a:endParaRPr lang="en-US" smtClean="0"/>
          </a:p>
          <a:p>
            <a:endParaRPr lang="en-US"/>
          </a:p>
        </p:txBody>
      </p:sp>
    </p:spTree>
    <p:extLst>
      <p:ext uri="{BB962C8B-B14F-4D97-AF65-F5344CB8AC3E}">
        <p14:creationId xmlns:p14="http://schemas.microsoft.com/office/powerpoint/2010/main" val="32195413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XML</a:t>
            </a:r>
          </a:p>
        </p:txBody>
      </p:sp>
      <p:sp>
        <p:nvSpPr>
          <p:cNvPr id="7171" name="Rectangle 3"/>
          <p:cNvSpPr>
            <a:spLocks noGrp="1" noChangeArrowheads="1"/>
          </p:cNvSpPr>
          <p:nvPr>
            <p:ph type="body" idx="1"/>
          </p:nvPr>
        </p:nvSpPr>
        <p:spPr/>
        <p:txBody>
          <a:bodyPr/>
          <a:lstStyle/>
          <a:p>
            <a:pPr eaLnBrk="1" hangingPunct="1">
              <a:lnSpc>
                <a:spcPct val="90000"/>
              </a:lnSpc>
            </a:pPr>
            <a:r>
              <a:rPr lang="en-US" sz="2400" smtClean="0"/>
              <a:t>XML is used for describing, representing, and materializing database views.</a:t>
            </a:r>
          </a:p>
          <a:p>
            <a:pPr eaLnBrk="1" hangingPunct="1">
              <a:lnSpc>
                <a:spcPct val="90000"/>
              </a:lnSpc>
            </a:pPr>
            <a:r>
              <a:rPr lang="en-US" sz="2400" smtClean="0"/>
              <a:t>XML is better than HTML because: </a:t>
            </a:r>
          </a:p>
          <a:p>
            <a:pPr lvl="1" eaLnBrk="1" hangingPunct="1">
              <a:lnSpc>
                <a:spcPct val="90000"/>
              </a:lnSpc>
            </a:pPr>
            <a:r>
              <a:rPr lang="en-US" sz="2000" smtClean="0"/>
              <a:t>It provides a clear separation between document structure, content, and materialization.</a:t>
            </a:r>
          </a:p>
          <a:p>
            <a:pPr lvl="1" eaLnBrk="1" hangingPunct="1">
              <a:lnSpc>
                <a:spcPct val="90000"/>
              </a:lnSpc>
            </a:pPr>
            <a:r>
              <a:rPr lang="en-US" sz="2000" smtClean="0"/>
              <a:t>It is standardized but allows for extension by developers.</a:t>
            </a:r>
          </a:p>
          <a:p>
            <a:pPr lvl="1" eaLnBrk="1" hangingPunct="1">
              <a:lnSpc>
                <a:spcPct val="90000"/>
              </a:lnSpc>
            </a:pPr>
            <a:r>
              <a:rPr lang="en-US" sz="2000" smtClean="0"/>
              <a:t>XML tags accurately represent the semantics of their data.</a:t>
            </a:r>
          </a:p>
          <a:p>
            <a:pPr eaLnBrk="1" hangingPunct="1">
              <a:lnSpc>
                <a:spcPct val="90000"/>
              </a:lnSpc>
              <a:buClr>
                <a:schemeClr val="tx1"/>
              </a:buClr>
            </a:pPr>
            <a:r>
              <a:rPr lang="en-US" sz="2400" b="1" smtClean="0">
                <a:solidFill>
                  <a:srgbClr val="0099CC"/>
                </a:solidFill>
              </a:rPr>
              <a:t>Document Type Declarations (DTDs)</a:t>
            </a:r>
            <a:r>
              <a:rPr lang="en-US" sz="2400" smtClean="0"/>
              <a:t> and </a:t>
            </a:r>
            <a:br>
              <a:rPr lang="en-US" sz="2400" smtClean="0"/>
            </a:br>
            <a:r>
              <a:rPr lang="en-US" sz="2400" b="1" smtClean="0">
                <a:solidFill>
                  <a:srgbClr val="0099CC"/>
                </a:solidFill>
              </a:rPr>
              <a:t>XML Schemas</a:t>
            </a:r>
            <a:r>
              <a:rPr lang="en-US" sz="2400" smtClean="0"/>
              <a:t> can be used to describe the content of XML documents</a:t>
            </a:r>
            <a:r>
              <a:rPr lang="en-US" sz="2000" smtClean="0"/>
              <a:t>.</a:t>
            </a:r>
          </a:p>
          <a:p>
            <a:pPr eaLnBrk="1" hangingPunct="1">
              <a:lnSpc>
                <a:spcPct val="90000"/>
              </a:lnSpc>
            </a:pPr>
            <a:r>
              <a:rPr lang="en-US" sz="2400" smtClean="0"/>
              <a:t>SQL Server, Oracle Database, and MySQL can produce XML documents from database data.</a:t>
            </a:r>
          </a:p>
          <a:p>
            <a:pPr eaLnBrk="1" hangingPunct="1">
              <a:lnSpc>
                <a:spcPct val="90000"/>
              </a:lnSpc>
            </a:pP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83</a:t>
            </a:fld>
            <a:endParaRPr lang="en-US" smtClean="0"/>
          </a:p>
          <a:p>
            <a:endParaRPr lang="en-US"/>
          </a:p>
        </p:txBody>
      </p:sp>
    </p:spTree>
    <p:extLst>
      <p:ext uri="{BB962C8B-B14F-4D97-AF65-F5344CB8AC3E}">
        <p14:creationId xmlns:p14="http://schemas.microsoft.com/office/powerpoint/2010/main" val="3146706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XML DTD</a:t>
            </a:r>
          </a:p>
        </p:txBody>
      </p:sp>
      <p:sp>
        <p:nvSpPr>
          <p:cNvPr id="8195" name="Rectangle 3"/>
          <p:cNvSpPr>
            <a:spLocks noGrp="1" noChangeArrowheads="1"/>
          </p:cNvSpPr>
          <p:nvPr>
            <p:ph type="body" idx="1"/>
          </p:nvPr>
        </p:nvSpPr>
        <p:spPr/>
        <p:txBody>
          <a:bodyPr/>
          <a:lstStyle/>
          <a:p>
            <a:pPr eaLnBrk="1" hangingPunct="1"/>
            <a:r>
              <a:rPr lang="en-US" sz="2400" smtClean="0"/>
              <a:t>XML document consists of two sections: </a:t>
            </a:r>
          </a:p>
          <a:p>
            <a:pPr lvl="1" eaLnBrk="1" hangingPunct="1">
              <a:buClr>
                <a:schemeClr val="tx1"/>
              </a:buClr>
            </a:pPr>
            <a:r>
              <a:rPr lang="en-US" sz="2000" b="1" smtClean="0">
                <a:solidFill>
                  <a:srgbClr val="0099CC"/>
                </a:solidFill>
              </a:rPr>
              <a:t>Document Type Declaration (DTD)</a:t>
            </a:r>
          </a:p>
          <a:p>
            <a:pPr lvl="2" eaLnBrk="1" hangingPunct="1"/>
            <a:r>
              <a:rPr lang="en-US" sz="1800" smtClean="0"/>
              <a:t>The DTD begins with </a:t>
            </a:r>
            <a:r>
              <a:rPr lang="en-US" sz="1800" b="1" smtClean="0">
                <a:solidFill>
                  <a:srgbClr val="0099CC"/>
                </a:solidFill>
              </a:rPr>
              <a:t>DOCTYPE &lt;document_type_name&gt;</a:t>
            </a:r>
          </a:p>
          <a:p>
            <a:pPr lvl="1" eaLnBrk="1" hangingPunct="1"/>
            <a:r>
              <a:rPr lang="en-US" sz="2000" smtClean="0"/>
              <a:t>Document data</a:t>
            </a:r>
          </a:p>
          <a:p>
            <a:pPr eaLnBrk="1" hangingPunct="1"/>
            <a:r>
              <a:rPr lang="en-US" sz="2400" smtClean="0"/>
              <a:t>An XML document can be:</a:t>
            </a:r>
          </a:p>
          <a:p>
            <a:pPr lvl="1" eaLnBrk="1" hangingPunct="1">
              <a:buClr>
                <a:schemeClr val="tx1"/>
              </a:buClr>
            </a:pPr>
            <a:r>
              <a:rPr lang="en-US" sz="2000" b="1" smtClean="0">
                <a:solidFill>
                  <a:srgbClr val="0099CC"/>
                </a:solidFill>
              </a:rPr>
              <a:t>Type-valid</a:t>
            </a:r>
            <a:r>
              <a:rPr lang="en-US" sz="2000" smtClean="0"/>
              <a:t> if the document conforms to its DTD</a:t>
            </a:r>
          </a:p>
          <a:p>
            <a:pPr lvl="1" eaLnBrk="1" hangingPunct="1"/>
            <a:r>
              <a:rPr lang="en-US" sz="2000" smtClean="0"/>
              <a:t>Well-formed and not be type-valid, if </a:t>
            </a:r>
          </a:p>
          <a:p>
            <a:pPr lvl="2" eaLnBrk="1" hangingPunct="1"/>
            <a:r>
              <a:rPr lang="en-US" sz="1800" smtClean="0"/>
              <a:t>It violates the structure of its DTD, or </a:t>
            </a:r>
          </a:p>
          <a:p>
            <a:pPr lvl="2" eaLnBrk="1" hangingPunct="1"/>
            <a:r>
              <a:rPr lang="en-US" sz="1800" smtClean="0"/>
              <a:t>It has no DTD.</a:t>
            </a:r>
          </a:p>
          <a:p>
            <a:pPr eaLnBrk="1" hangingPunct="1"/>
            <a:r>
              <a:rPr lang="en-US" sz="2400" smtClean="0"/>
              <a:t>A DTD may be stored externally so many documents can be validated against the same DTD.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84</a:t>
            </a:fld>
            <a:endParaRPr lang="en-US" smtClean="0"/>
          </a:p>
          <a:p>
            <a:endParaRPr lang="en-US"/>
          </a:p>
        </p:txBody>
      </p:sp>
    </p:spTree>
    <p:extLst>
      <p:ext uri="{BB962C8B-B14F-4D97-AF65-F5344CB8AC3E}">
        <p14:creationId xmlns:p14="http://schemas.microsoft.com/office/powerpoint/2010/main" val="820658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XMLSpy</a:t>
            </a:r>
          </a:p>
        </p:txBody>
      </p:sp>
      <p:sp>
        <p:nvSpPr>
          <p:cNvPr id="9219" name="Rectangle 3"/>
          <p:cNvSpPr>
            <a:spLocks noGrp="1" noChangeArrowheads="1"/>
          </p:cNvSpPr>
          <p:nvPr>
            <p:ph type="body" idx="1"/>
          </p:nvPr>
        </p:nvSpPr>
        <p:spPr/>
        <p:txBody>
          <a:bodyPr/>
          <a:lstStyle/>
          <a:p>
            <a:pPr eaLnBrk="1" hangingPunct="1"/>
            <a:r>
              <a:rPr lang="en-US" smtClean="0"/>
              <a:t>The diagrams in the text and in the following slides were prepared with </a:t>
            </a:r>
            <a:r>
              <a:rPr lang="en-US" smtClean="0">
                <a:hlinkClick r:id="rId3"/>
              </a:rPr>
              <a:t>Altova’s</a:t>
            </a:r>
            <a:r>
              <a:rPr lang="en-US" smtClean="0"/>
              <a:t> </a:t>
            </a:r>
            <a:r>
              <a:rPr lang="en-US" smtClean="0">
                <a:hlinkClick r:id="rId4"/>
              </a:rPr>
              <a:t>XMLSpy</a:t>
            </a:r>
            <a:r>
              <a:rPr lang="en-US" smtClean="0"/>
              <a:t>.</a:t>
            </a:r>
          </a:p>
          <a:p>
            <a:pPr eaLnBrk="1" hangingPunct="1"/>
            <a:r>
              <a:rPr lang="en-US" smtClean="0"/>
              <a:t>There is a downloadable trial version available.</a:t>
            </a: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85</a:t>
            </a:fld>
            <a:endParaRPr lang="en-US" smtClean="0"/>
          </a:p>
          <a:p>
            <a:endParaRPr lang="en-US"/>
          </a:p>
        </p:txBody>
      </p:sp>
    </p:spTree>
    <p:extLst>
      <p:ext uri="{BB962C8B-B14F-4D97-AF65-F5344CB8AC3E}">
        <p14:creationId xmlns:p14="http://schemas.microsoft.com/office/powerpoint/2010/main" val="29274628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4000" smtClean="0"/>
              <a:t>XML Document with Internal DTD</a:t>
            </a:r>
          </a:p>
        </p:txBody>
      </p:sp>
      <p:pic>
        <p:nvPicPr>
          <p:cNvPr id="10243" name="Picture 5" descr="C:\Users\Auer.WWU\Auer-Projects\Kroenke-Auer-Projects\Kroenke-Auer-DBP-e11\DBP-e11-Supplements\Images\Chapter12\Fig12-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62213" y="1492250"/>
            <a:ext cx="4371975" cy="46037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86</a:t>
            </a:fld>
            <a:endParaRPr lang="en-US" smtClean="0"/>
          </a:p>
          <a:p>
            <a:endParaRPr lang="en-US"/>
          </a:p>
        </p:txBody>
      </p:sp>
    </p:spTree>
    <p:extLst>
      <p:ext uri="{BB962C8B-B14F-4D97-AF65-F5344CB8AC3E}">
        <p14:creationId xmlns:p14="http://schemas.microsoft.com/office/powerpoint/2010/main" val="67579166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5188" y="1607820"/>
            <a:ext cx="7383780" cy="3040380"/>
          </a:xfrm>
          <a:prstGeom prst="rect">
            <a:avLst/>
          </a:prstGeom>
        </p:spPr>
      </p:pic>
      <p:sp>
        <p:nvSpPr>
          <p:cNvPr id="11266" name="Rectangle 2"/>
          <p:cNvSpPr>
            <a:spLocks noGrp="1" noChangeArrowheads="1"/>
          </p:cNvSpPr>
          <p:nvPr>
            <p:ph type="title"/>
          </p:nvPr>
        </p:nvSpPr>
        <p:spPr/>
        <p:txBody>
          <a:bodyPr/>
          <a:lstStyle/>
          <a:p>
            <a:pPr eaLnBrk="1" hangingPunct="1"/>
            <a:r>
              <a:rPr lang="en-US" sz="4000" smtClean="0"/>
              <a:t>XML Document with External DTD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87</a:t>
            </a:fld>
            <a:endParaRPr lang="en-US" smtClean="0"/>
          </a:p>
          <a:p>
            <a:endParaRPr lang="en-US"/>
          </a:p>
        </p:txBody>
      </p:sp>
    </p:spTree>
    <p:extLst>
      <p:ext uri="{BB962C8B-B14F-4D97-AF65-F5344CB8AC3E}">
        <p14:creationId xmlns:p14="http://schemas.microsoft.com/office/powerpoint/2010/main" val="208939454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XSLT</a:t>
            </a:r>
          </a:p>
        </p:txBody>
      </p:sp>
      <p:sp>
        <p:nvSpPr>
          <p:cNvPr id="12291" name="Rectangle 3"/>
          <p:cNvSpPr>
            <a:spLocks noGrp="1" noChangeArrowheads="1"/>
          </p:cNvSpPr>
          <p:nvPr>
            <p:ph type="body" idx="1"/>
          </p:nvPr>
        </p:nvSpPr>
        <p:spPr/>
        <p:txBody>
          <a:bodyPr/>
          <a:lstStyle/>
          <a:p>
            <a:pPr eaLnBrk="1" hangingPunct="1">
              <a:lnSpc>
                <a:spcPct val="90000"/>
              </a:lnSpc>
              <a:buClr>
                <a:schemeClr val="tx1"/>
              </a:buClr>
            </a:pPr>
            <a:r>
              <a:rPr lang="en-US" sz="2400" b="1" smtClean="0">
                <a:solidFill>
                  <a:srgbClr val="0099CC"/>
                </a:solidFill>
              </a:rPr>
              <a:t>XSLT</a:t>
            </a:r>
            <a:r>
              <a:rPr lang="en-US" sz="2400" smtClean="0"/>
              <a:t>, or the </a:t>
            </a:r>
            <a:r>
              <a:rPr lang="en-US" sz="2400" b="1" smtClean="0">
                <a:solidFill>
                  <a:srgbClr val="0099CC"/>
                </a:solidFill>
              </a:rPr>
              <a:t>Extensible Style Language</a:t>
            </a:r>
            <a:r>
              <a:rPr lang="en-US" sz="2400" smtClean="0"/>
              <a:t> may be used to </a:t>
            </a:r>
            <a:r>
              <a:rPr lang="en-US" sz="2400" b="1" smtClean="0">
                <a:solidFill>
                  <a:srgbClr val="0099CC"/>
                </a:solidFill>
              </a:rPr>
              <a:t>materialize</a:t>
            </a:r>
            <a:r>
              <a:rPr lang="en-US" sz="2400" smtClean="0"/>
              <a:t> (transform) XML documents.</a:t>
            </a:r>
          </a:p>
          <a:p>
            <a:pPr lvl="1" eaLnBrk="1" hangingPunct="1">
              <a:lnSpc>
                <a:spcPct val="90000"/>
              </a:lnSpc>
            </a:pPr>
            <a:r>
              <a:rPr lang="en-US" sz="2000" smtClean="0"/>
              <a:t>From XML documents into HTML or into XML in another format</a:t>
            </a:r>
          </a:p>
          <a:p>
            <a:pPr eaLnBrk="1" hangingPunct="1">
              <a:lnSpc>
                <a:spcPct val="90000"/>
              </a:lnSpc>
            </a:pPr>
            <a:r>
              <a:rPr lang="en-US" sz="2400" smtClean="0"/>
              <a:t>XSLT is a declarative transformation language:</a:t>
            </a:r>
          </a:p>
          <a:p>
            <a:pPr lvl="1" eaLnBrk="1" hangingPunct="1">
              <a:lnSpc>
                <a:spcPct val="90000"/>
              </a:lnSpc>
              <a:buClr>
                <a:schemeClr val="tx1"/>
              </a:buClr>
            </a:pPr>
            <a:r>
              <a:rPr lang="en-US" sz="2000" b="1" smtClean="0">
                <a:solidFill>
                  <a:srgbClr val="0099CC"/>
                </a:solidFill>
              </a:rPr>
              <a:t>Declarative</a:t>
            </a:r>
            <a:r>
              <a:rPr lang="en-US" sz="2000" smtClean="0"/>
              <a:t>: create rules, not procedure, to materialize the document</a:t>
            </a:r>
          </a:p>
          <a:p>
            <a:pPr lvl="1" eaLnBrk="1" hangingPunct="1">
              <a:lnSpc>
                <a:spcPct val="90000"/>
              </a:lnSpc>
              <a:buClr>
                <a:schemeClr val="tx1"/>
              </a:buClr>
            </a:pPr>
            <a:r>
              <a:rPr lang="en-US" sz="2000" b="1" smtClean="0">
                <a:solidFill>
                  <a:srgbClr val="0099CC"/>
                </a:solidFill>
              </a:rPr>
              <a:t>Transformational</a:t>
            </a:r>
            <a:r>
              <a:rPr lang="en-US" sz="2000" smtClean="0"/>
              <a:t>: transforms the input document into another document</a:t>
            </a:r>
          </a:p>
          <a:p>
            <a:pPr eaLnBrk="1" hangingPunct="1">
              <a:lnSpc>
                <a:spcPct val="90000"/>
              </a:lnSpc>
            </a:pPr>
            <a:r>
              <a:rPr lang="en-US" sz="2400" smtClean="0"/>
              <a:t>XSLT uses </a:t>
            </a:r>
            <a:r>
              <a:rPr lang="en-US" sz="2400" b="1" smtClean="0">
                <a:solidFill>
                  <a:srgbClr val="0099CC"/>
                </a:solidFill>
              </a:rPr>
              <a:t>stylesheets</a:t>
            </a:r>
            <a:r>
              <a:rPr lang="en-US" sz="2400" smtClean="0"/>
              <a:t> to indicate how to transform the elements of the XML documents into another format.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88</a:t>
            </a:fld>
            <a:endParaRPr lang="en-US" smtClean="0"/>
          </a:p>
          <a:p>
            <a:endParaRPr lang="en-US"/>
          </a:p>
        </p:txBody>
      </p:sp>
    </p:spTree>
    <p:extLst>
      <p:ext uri="{BB962C8B-B14F-4D97-AF65-F5344CB8AC3E}">
        <p14:creationId xmlns:p14="http://schemas.microsoft.com/office/powerpoint/2010/main" val="18674211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External DTD for CustomerList</a:t>
            </a:r>
          </a:p>
        </p:txBody>
      </p:sp>
      <p:pic>
        <p:nvPicPr>
          <p:cNvPr id="13315" name="Picture 5" descr="C:\Users\Auer.WWU\Auer-Projects\Kroenke-Auer-Projects\Kroenke-Auer-DBP-e11\DBP-e11-Supplements\Images\Chapter12\Fig12-3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8550" y="1600200"/>
            <a:ext cx="4330700" cy="2289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89</a:t>
            </a:fld>
            <a:endParaRPr lang="en-US" smtClean="0"/>
          </a:p>
          <a:p>
            <a:endParaRPr lang="en-US"/>
          </a:p>
        </p:txBody>
      </p:sp>
    </p:spTree>
    <p:extLst>
      <p:ext uri="{BB962C8B-B14F-4D97-AF65-F5344CB8AC3E}">
        <p14:creationId xmlns:p14="http://schemas.microsoft.com/office/powerpoint/2010/main" val="29933771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ODBC Architecture</a:t>
            </a:r>
          </a:p>
        </p:txBody>
      </p:sp>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19238"/>
            <a:ext cx="829945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a:t>
            </a:fld>
            <a:endParaRPr lang="en-US" smtClean="0"/>
          </a:p>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24200" y="1524001"/>
            <a:ext cx="7029200" cy="4736342"/>
          </a:xfrm>
          <a:prstGeom prst="rect">
            <a:avLst/>
          </a:prstGeom>
        </p:spPr>
      </p:pic>
      <p:sp>
        <p:nvSpPr>
          <p:cNvPr id="14338" name="Rectangle 2"/>
          <p:cNvSpPr>
            <a:spLocks noGrp="1" noChangeArrowheads="1"/>
          </p:cNvSpPr>
          <p:nvPr>
            <p:ph type="title"/>
          </p:nvPr>
        </p:nvSpPr>
        <p:spPr/>
        <p:txBody>
          <a:bodyPr/>
          <a:lstStyle/>
          <a:p>
            <a:pPr eaLnBrk="1" hangingPunct="1"/>
            <a:r>
              <a:rPr lang="en-US" sz="3600" smtClean="0"/>
              <a:t>XML Document with Two Customers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90</a:t>
            </a:fld>
            <a:endParaRPr lang="en-US" smtClean="0"/>
          </a:p>
          <a:p>
            <a:endParaRPr lang="en-US"/>
          </a:p>
        </p:txBody>
      </p:sp>
    </p:spTree>
    <p:extLst>
      <p:ext uri="{BB962C8B-B14F-4D97-AF65-F5344CB8AC3E}">
        <p14:creationId xmlns:p14="http://schemas.microsoft.com/office/powerpoint/2010/main" val="35855624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274638"/>
            <a:ext cx="3352800" cy="5973762"/>
          </a:xfrm>
        </p:spPr>
        <p:txBody>
          <a:bodyPr/>
          <a:lstStyle/>
          <a:p>
            <a:pPr eaLnBrk="1" hangingPunct="1"/>
            <a:r>
              <a:rPr lang="en-US" smtClean="0"/>
              <a:t>Example XSL Stylesheet</a:t>
            </a:r>
          </a:p>
        </p:txBody>
      </p:sp>
      <p:pic>
        <p:nvPicPr>
          <p:cNvPr id="153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04800"/>
            <a:ext cx="4583113"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91</a:t>
            </a:fld>
            <a:endParaRPr lang="en-US" smtClean="0"/>
          </a:p>
          <a:p>
            <a:endParaRPr lang="en-US"/>
          </a:p>
        </p:txBody>
      </p:sp>
    </p:spTree>
    <p:extLst>
      <p:ext uri="{BB962C8B-B14F-4D97-AF65-F5344CB8AC3E}">
        <p14:creationId xmlns:p14="http://schemas.microsoft.com/office/powerpoint/2010/main" val="276207744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Result in Web Browser</a:t>
            </a:r>
          </a:p>
        </p:txBody>
      </p:sp>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925" y="1838325"/>
            <a:ext cx="50101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92</a:t>
            </a:fld>
            <a:endParaRPr lang="en-US" smtClean="0"/>
          </a:p>
          <a:p>
            <a:endParaRPr lang="en-US"/>
          </a:p>
        </p:txBody>
      </p:sp>
    </p:spTree>
    <p:extLst>
      <p:ext uri="{BB962C8B-B14F-4D97-AF65-F5344CB8AC3E}">
        <p14:creationId xmlns:p14="http://schemas.microsoft.com/office/powerpoint/2010/main" val="382490687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XML Schema</a:t>
            </a:r>
          </a:p>
        </p:txBody>
      </p:sp>
      <p:sp>
        <p:nvSpPr>
          <p:cNvPr id="17411"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XML Schema</a:t>
            </a:r>
            <a:r>
              <a:rPr lang="en-US" sz="2400" smtClean="0">
                <a:solidFill>
                  <a:srgbClr val="0099CC"/>
                </a:solidFill>
              </a:rPr>
              <a:t> </a:t>
            </a:r>
            <a:r>
              <a:rPr lang="en-US" sz="2400" smtClean="0"/>
              <a:t>is a standard for describing the content of an XML document, i.e., defining custom vocabularies.</a:t>
            </a:r>
          </a:p>
          <a:p>
            <a:pPr lvl="1" eaLnBrk="1" hangingPunct="1"/>
            <a:r>
              <a:rPr lang="en-US" sz="2000" smtClean="0"/>
              <a:t>Documents that conform to an XML Schema are called </a:t>
            </a:r>
            <a:r>
              <a:rPr lang="en-US" sz="2000" b="1" smtClean="0">
                <a:solidFill>
                  <a:srgbClr val="0099CC"/>
                </a:solidFill>
              </a:rPr>
              <a:t>schema-valid</a:t>
            </a:r>
            <a:r>
              <a:rPr lang="en-US" sz="2000" b="1" smtClean="0"/>
              <a:t>.</a:t>
            </a:r>
          </a:p>
          <a:p>
            <a:pPr lvl="1" eaLnBrk="1" hangingPunct="1"/>
            <a:r>
              <a:rPr lang="en-US" sz="2000" smtClean="0"/>
              <a:t>An XML document can be well-formed and be neither type-valid nor schema-valid.</a:t>
            </a:r>
          </a:p>
          <a:p>
            <a:pPr eaLnBrk="1" hangingPunct="1"/>
            <a:r>
              <a:rPr lang="en-US" sz="2400" smtClean="0"/>
              <a:t>Unlike DTDs, XML Schema documents are themselves XML documents that can be validated against the schema maintained by W3C.</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93</a:t>
            </a:fld>
            <a:endParaRPr lang="en-US" smtClean="0"/>
          </a:p>
          <a:p>
            <a:endParaRPr lang="en-US"/>
          </a:p>
        </p:txBody>
      </p:sp>
    </p:spTree>
    <p:extLst>
      <p:ext uri="{BB962C8B-B14F-4D97-AF65-F5344CB8AC3E}">
        <p14:creationId xmlns:p14="http://schemas.microsoft.com/office/powerpoint/2010/main" val="38618029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XML Schema Document</a:t>
            </a:r>
          </a:p>
        </p:txBody>
      </p:sp>
      <p:pic>
        <p:nvPicPr>
          <p:cNvPr id="184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76914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94</a:t>
            </a:fld>
            <a:endParaRPr lang="en-US" smtClean="0"/>
          </a:p>
          <a:p>
            <a:endParaRPr lang="en-US"/>
          </a:p>
        </p:txBody>
      </p:sp>
    </p:spTree>
    <p:extLst>
      <p:ext uri="{BB962C8B-B14F-4D97-AF65-F5344CB8AC3E}">
        <p14:creationId xmlns:p14="http://schemas.microsoft.com/office/powerpoint/2010/main" val="350090162"/>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XML Schema</a:t>
            </a:r>
          </a:p>
        </p:txBody>
      </p:sp>
      <p:pic>
        <p:nvPicPr>
          <p:cNvPr id="194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0"/>
            <a:ext cx="48942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95</a:t>
            </a:fld>
            <a:endParaRPr lang="en-US" smtClean="0"/>
          </a:p>
          <a:p>
            <a:endParaRPr lang="en-US"/>
          </a:p>
        </p:txBody>
      </p:sp>
    </p:spTree>
    <p:extLst>
      <p:ext uri="{BB962C8B-B14F-4D97-AF65-F5344CB8AC3E}">
        <p14:creationId xmlns:p14="http://schemas.microsoft.com/office/powerpoint/2010/main" val="2948004336"/>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735874"/>
            <a:ext cx="8229600" cy="1507578"/>
          </a:xfrm>
          <a:prstGeom prst="rect">
            <a:avLst/>
          </a:prstGeom>
        </p:spPr>
      </p:pic>
      <p:sp>
        <p:nvSpPr>
          <p:cNvPr id="20482" name="Rectangle 2"/>
          <p:cNvSpPr>
            <a:spLocks noGrp="1" noChangeArrowheads="1"/>
          </p:cNvSpPr>
          <p:nvPr>
            <p:ph type="title"/>
          </p:nvPr>
        </p:nvSpPr>
        <p:spPr/>
        <p:txBody>
          <a:bodyPr/>
          <a:lstStyle/>
          <a:p>
            <a:pPr eaLnBrk="1" hangingPunct="1"/>
            <a:r>
              <a:rPr lang="en-US" smtClean="0"/>
              <a:t>Schema-Valid XML Document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96</a:t>
            </a:fld>
            <a:endParaRPr lang="en-US" smtClean="0"/>
          </a:p>
          <a:p>
            <a:endParaRPr lang="en-US"/>
          </a:p>
        </p:txBody>
      </p:sp>
    </p:spTree>
    <p:extLst>
      <p:ext uri="{BB962C8B-B14F-4D97-AF65-F5344CB8AC3E}">
        <p14:creationId xmlns:p14="http://schemas.microsoft.com/office/powerpoint/2010/main" val="92794537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Elements and Attributes</a:t>
            </a:r>
          </a:p>
        </p:txBody>
      </p:sp>
      <p:sp>
        <p:nvSpPr>
          <p:cNvPr id="21507" name="Rectangle 3"/>
          <p:cNvSpPr>
            <a:spLocks noGrp="1" noChangeArrowheads="1"/>
          </p:cNvSpPr>
          <p:nvPr>
            <p:ph type="body" idx="1"/>
          </p:nvPr>
        </p:nvSpPr>
        <p:spPr/>
        <p:txBody>
          <a:bodyPr/>
          <a:lstStyle/>
          <a:p>
            <a:pPr eaLnBrk="1" hangingPunct="1"/>
            <a:r>
              <a:rPr lang="en-US" sz="2800" smtClean="0"/>
              <a:t>Schemas consist of elements and attributes.</a:t>
            </a:r>
          </a:p>
          <a:p>
            <a:pPr lvl="1" eaLnBrk="1" hangingPunct="1">
              <a:buClr>
                <a:schemeClr val="tx1"/>
              </a:buClr>
            </a:pPr>
            <a:r>
              <a:rPr lang="en-US" sz="2400" b="1" smtClean="0">
                <a:solidFill>
                  <a:srgbClr val="0099CC"/>
                </a:solidFill>
              </a:rPr>
              <a:t>Elements</a:t>
            </a:r>
            <a:r>
              <a:rPr lang="en-US" sz="2400" smtClean="0"/>
              <a:t> are used to carry data and </a:t>
            </a:r>
            <a:r>
              <a:rPr lang="en-US" sz="2400" b="1" smtClean="0">
                <a:solidFill>
                  <a:srgbClr val="0099CC"/>
                </a:solidFill>
              </a:rPr>
              <a:t>attributes</a:t>
            </a:r>
            <a:r>
              <a:rPr lang="en-US" sz="2400" smtClean="0"/>
              <a:t> are used to carry metadata.</a:t>
            </a:r>
          </a:p>
          <a:p>
            <a:pPr eaLnBrk="1" hangingPunct="1"/>
            <a:r>
              <a:rPr lang="en-US" sz="2800" smtClean="0"/>
              <a:t>Two types of elements:</a:t>
            </a:r>
          </a:p>
          <a:p>
            <a:pPr lvl="1" eaLnBrk="1" hangingPunct="1">
              <a:buClr>
                <a:schemeClr val="tx1"/>
              </a:buClr>
            </a:pPr>
            <a:r>
              <a:rPr lang="en-US" sz="2400" b="1" smtClean="0">
                <a:solidFill>
                  <a:srgbClr val="0099CC"/>
                </a:solidFill>
              </a:rPr>
              <a:t>Simple elements</a:t>
            </a:r>
            <a:r>
              <a:rPr lang="en-US" sz="2400" smtClean="0"/>
              <a:t> have a single data value.</a:t>
            </a:r>
          </a:p>
          <a:p>
            <a:pPr lvl="1" eaLnBrk="1" hangingPunct="1">
              <a:buClr>
                <a:schemeClr val="tx1"/>
              </a:buClr>
            </a:pPr>
            <a:r>
              <a:rPr lang="en-US" sz="2400" b="1" smtClean="0">
                <a:solidFill>
                  <a:srgbClr val="0099CC"/>
                </a:solidFill>
              </a:rPr>
              <a:t>ComplexType elements</a:t>
            </a:r>
            <a:r>
              <a:rPr lang="en-US" sz="2400" smtClean="0"/>
              <a:t> can have one or more simple or complexType elements.</a:t>
            </a:r>
          </a:p>
          <a:p>
            <a:pPr lvl="2" eaLnBrk="1" hangingPunct="1"/>
            <a:r>
              <a:rPr lang="en-US" sz="2000" smtClean="0"/>
              <a:t>ComplexType elements can have attributes.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97</a:t>
            </a:fld>
            <a:endParaRPr lang="en-US" smtClean="0"/>
          </a:p>
          <a:p>
            <a:endParaRPr lang="en-US"/>
          </a:p>
        </p:txBody>
      </p:sp>
    </p:spTree>
    <p:extLst>
      <p:ext uri="{BB962C8B-B14F-4D97-AF65-F5344CB8AC3E}">
        <p14:creationId xmlns:p14="http://schemas.microsoft.com/office/powerpoint/2010/main" val="32896095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smtClean="0"/>
              <a:t>Flat Schemas:</a:t>
            </a:r>
            <a:br>
              <a:rPr lang="en-US" sz="4000" smtClean="0"/>
            </a:br>
            <a:r>
              <a:rPr lang="en-US" sz="3200" smtClean="0"/>
              <a:t>XML Schema</a:t>
            </a:r>
          </a:p>
        </p:txBody>
      </p:sp>
      <p:sp>
        <p:nvSpPr>
          <p:cNvPr id="22531" name="Rectangle 3"/>
          <p:cNvSpPr>
            <a:spLocks noGrp="1" noChangeArrowheads="1"/>
          </p:cNvSpPr>
          <p:nvPr>
            <p:ph type="body" sz="half" idx="1"/>
          </p:nvPr>
        </p:nvSpPr>
        <p:spPr>
          <a:xfrm>
            <a:off x="457200" y="1600200"/>
            <a:ext cx="8229600" cy="533400"/>
          </a:xfrm>
        </p:spPr>
        <p:txBody>
          <a:bodyPr/>
          <a:lstStyle/>
          <a:p>
            <a:pPr eaLnBrk="1" hangingPunct="1">
              <a:lnSpc>
                <a:spcPct val="90000"/>
              </a:lnSpc>
            </a:pPr>
            <a:r>
              <a:rPr lang="en-US" sz="2400" smtClean="0"/>
              <a:t>Flat schemas have all elements at the same level:</a:t>
            </a:r>
          </a:p>
        </p:txBody>
      </p:sp>
      <p:pic>
        <p:nvPicPr>
          <p:cNvPr id="225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2057400"/>
            <a:ext cx="748665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12-</a:t>
            </a:r>
            <a:fld id="{7016A7B5-B837-4868-8371-8CF7F715281E}" type="slidenum">
              <a:rPr lang="en-US" smtClean="0"/>
              <a:pPr/>
              <a:t>98</a:t>
            </a:fld>
            <a:endParaRPr lang="en-US" smtClean="0"/>
          </a:p>
          <a:p>
            <a:endParaRPr lang="en-US"/>
          </a:p>
        </p:txBody>
      </p:sp>
    </p:spTree>
    <p:extLst>
      <p:ext uri="{BB962C8B-B14F-4D97-AF65-F5344CB8AC3E}">
        <p14:creationId xmlns:p14="http://schemas.microsoft.com/office/powerpoint/2010/main" val="2835301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Flat Schemas:</a:t>
            </a:r>
            <a:br>
              <a:rPr lang="en-US" sz="4000" smtClean="0"/>
            </a:br>
            <a:r>
              <a:rPr lang="en-US" sz="3200" smtClean="0"/>
              <a:t>Graphical Representation of Schema</a:t>
            </a:r>
          </a:p>
        </p:txBody>
      </p:sp>
      <p:pic>
        <p:nvPicPr>
          <p:cNvPr id="23555" name="Picture 5" descr="C:\Users\Auer.WWU\Auer-Projects\Kroenke-Auer-Projects\Kroenke-Auer-DBP-e11\DBP-e11-Supplements\Images\Chapter12\Fig12-7b.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35263" y="1730375"/>
            <a:ext cx="3673475" cy="426561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11-</a:t>
            </a:r>
            <a:fld id="{A212CD10-B198-4F7F-9E8B-A84B5464F184}" type="slidenum">
              <a:rPr lang="en-US" smtClean="0"/>
              <a:pPr/>
              <a:t>99</a:t>
            </a:fld>
            <a:endParaRPr lang="en-US" smtClean="0"/>
          </a:p>
          <a:p>
            <a:endParaRPr lang="en-US"/>
          </a:p>
        </p:txBody>
      </p:sp>
    </p:spTree>
    <p:extLst>
      <p:ext uri="{BB962C8B-B14F-4D97-AF65-F5344CB8AC3E}">
        <p14:creationId xmlns:p14="http://schemas.microsoft.com/office/powerpoint/2010/main" val="4525397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5593</Words>
  <Application>Microsoft Macintosh PowerPoint</Application>
  <PresentationFormat>On-screen Show (4:3)</PresentationFormat>
  <Paragraphs>583</Paragraphs>
  <Slides>125</Slides>
  <Notes>116</Notes>
  <HiddenSlides>0</HiddenSlides>
  <MMClips>0</MMClips>
  <ScaleCrop>false</ScaleCrop>
  <HeadingPairs>
    <vt:vector size="4" baseType="variant">
      <vt:variant>
        <vt:lpstr>Theme</vt:lpstr>
      </vt:variant>
      <vt:variant>
        <vt:i4>1</vt:i4>
      </vt:variant>
      <vt:variant>
        <vt:lpstr>Slide Titles</vt:lpstr>
      </vt:variant>
      <vt:variant>
        <vt:i4>125</vt:i4>
      </vt:variant>
    </vt:vector>
  </HeadingPairs>
  <TitlesOfParts>
    <vt:vector size="126" baseType="lpstr">
      <vt:lpstr>Default Design</vt:lpstr>
      <vt:lpstr> David M. Kroenke and David J. Auer Database Processing Fundamentals, Design, and Implementation </vt:lpstr>
      <vt:lpstr>Chapter Objectives</vt:lpstr>
      <vt:lpstr>Chapter Objectives</vt:lpstr>
      <vt:lpstr>Chapter Objectives</vt:lpstr>
      <vt:lpstr>Introduction</vt:lpstr>
      <vt:lpstr>Web Server Data Environment</vt:lpstr>
      <vt:lpstr>The Role of the ODBC Standard</vt:lpstr>
      <vt:lpstr>ODBC</vt:lpstr>
      <vt:lpstr>ODBC Architecture</vt:lpstr>
      <vt:lpstr>ODBC Components</vt:lpstr>
      <vt:lpstr>ODBC Components</vt:lpstr>
      <vt:lpstr>ODBC Driver Types: ODBC Single-Tier Driver</vt:lpstr>
      <vt:lpstr>ODBC Driver Types: ODBC Multiple-Tier Driver</vt:lpstr>
      <vt:lpstr>Conformance Levels</vt:lpstr>
      <vt:lpstr>ODBC Conformance Levels</vt:lpstr>
      <vt:lpstr>SQL Conformance Levels</vt:lpstr>
      <vt:lpstr>ODBC Data Source</vt:lpstr>
      <vt:lpstr>Creating a System Data Source I</vt:lpstr>
      <vt:lpstr>Creating a System Data Source II</vt:lpstr>
      <vt:lpstr>Creating a System Data Source III</vt:lpstr>
      <vt:lpstr>Creating a System Data Source IV</vt:lpstr>
      <vt:lpstr>Creating a System Data Source V</vt:lpstr>
      <vt:lpstr>Creating a System Data Source VI</vt:lpstr>
      <vt:lpstr>Creating a System Data Source VII</vt:lpstr>
      <vt:lpstr>Creating a System Data Source VIII</vt:lpstr>
      <vt:lpstr>32-Bit versus 64-Bit ODBC I</vt:lpstr>
      <vt:lpstr>32-Bit versus 64-Bit ODBC II</vt:lpstr>
      <vt:lpstr>32-Bit versus 64-Bit ODBC III</vt:lpstr>
      <vt:lpstr>32-Bit versus 64-Bit ODBC IV</vt:lpstr>
      <vt:lpstr>The Microsoft .NET Framework</vt:lpstr>
      <vt:lpstr>The Role of OLE DB</vt:lpstr>
      <vt:lpstr>OLE DB</vt:lpstr>
      <vt:lpstr>Object-Oriented Concepts</vt:lpstr>
      <vt:lpstr>OLE DB Goals</vt:lpstr>
      <vt:lpstr>OLE DB Basic Constructs</vt:lpstr>
      <vt:lpstr>OLE DB Data Providers</vt:lpstr>
      <vt:lpstr>Rowset Interfaces</vt:lpstr>
      <vt:lpstr>The Role of ADO</vt:lpstr>
      <vt:lpstr>The Role of ADO.NET</vt:lpstr>
      <vt:lpstr>Data Provider</vt:lpstr>
      <vt:lpstr>Data Provider Components</vt:lpstr>
      <vt:lpstr>Data Provider Components</vt:lpstr>
      <vt:lpstr>The ADO.NET DataSet</vt:lpstr>
      <vt:lpstr>The ADO.NET Object Model</vt:lpstr>
      <vt:lpstr>The ADO.NET Dataset Object Model</vt:lpstr>
      <vt:lpstr>DataSet Advantages</vt:lpstr>
      <vt:lpstr>DataSet Disadvantages</vt:lpstr>
      <vt:lpstr>JDBC</vt:lpstr>
      <vt:lpstr>JDBC Driver Types</vt:lpstr>
      <vt:lpstr>Java Servlets and Applets</vt:lpstr>
      <vt:lpstr>JDBC Components</vt:lpstr>
      <vt:lpstr>Java Server Pages</vt:lpstr>
      <vt:lpstr>JSP Compilation Process</vt:lpstr>
      <vt:lpstr>IIS Web Server I</vt:lpstr>
      <vt:lpstr>IIS Web Server II</vt:lpstr>
      <vt:lpstr>IIS Web Server III</vt:lpstr>
      <vt:lpstr>index.html as Default Document</vt:lpstr>
      <vt:lpstr>index.html</vt:lpstr>
      <vt:lpstr>index.html in Microsoft Notepad</vt:lpstr>
      <vt:lpstr>index.html in a Web Browser</vt:lpstr>
      <vt:lpstr>index.html in Eclipse</vt:lpstr>
      <vt:lpstr>ReadArtist.php I</vt:lpstr>
      <vt:lpstr>ReadArtist.php II</vt:lpstr>
      <vt:lpstr>ReadArtist.php in Eclipse</vt:lpstr>
      <vt:lpstr>ReadArtist.php Initial HTML Code</vt:lpstr>
      <vt:lpstr>ReadArtist.php Creating a Connection</vt:lpstr>
      <vt:lpstr>ReadArtist.php Creating a RecordSet</vt:lpstr>
      <vt:lpstr>ReadArtist.php Displaying the Results</vt:lpstr>
      <vt:lpstr>ReadArtist.php Disconnecting from the Database</vt:lpstr>
      <vt:lpstr>ReadArtist.php in the Web Browser</vt:lpstr>
      <vt:lpstr>ReadArtistPDO.php I</vt:lpstr>
      <vt:lpstr>ReadArtistPDO.php II</vt:lpstr>
      <vt:lpstr>ReadArtistPDO.php in the Web Browser</vt:lpstr>
      <vt:lpstr>NewCustomerAndInterestsForm.html I</vt:lpstr>
      <vt:lpstr>NewCustomerAndInterestsForm.html II</vt:lpstr>
      <vt:lpstr>The New Customer and Interests Form</vt:lpstr>
      <vt:lpstr>InsertCustomerAndInterestsPDO.php l</vt:lpstr>
      <vt:lpstr>InsertCustomerAndInterestsPDO.php lI</vt:lpstr>
      <vt:lpstr>InsertCustomerAndInterestsPDO.php lII</vt:lpstr>
      <vt:lpstr>The New Customer Acknowledgement Page</vt:lpstr>
      <vt:lpstr>Introduction to XML</vt:lpstr>
      <vt:lpstr>XML</vt:lpstr>
      <vt:lpstr>XML</vt:lpstr>
      <vt:lpstr>XML DTD</vt:lpstr>
      <vt:lpstr>XMLSpy</vt:lpstr>
      <vt:lpstr>XML Document with Internal DTD</vt:lpstr>
      <vt:lpstr>XML Document with External DTD</vt:lpstr>
      <vt:lpstr>XSLT</vt:lpstr>
      <vt:lpstr>External DTD for CustomerList</vt:lpstr>
      <vt:lpstr>XML Document with Two Customers</vt:lpstr>
      <vt:lpstr>Example XSL Stylesheet</vt:lpstr>
      <vt:lpstr>Result in Web Browser</vt:lpstr>
      <vt:lpstr>XML Schema</vt:lpstr>
      <vt:lpstr>XML Schema Document</vt:lpstr>
      <vt:lpstr>XML Schema</vt:lpstr>
      <vt:lpstr>Schema-Valid XML Document</vt:lpstr>
      <vt:lpstr>Elements and Attributes</vt:lpstr>
      <vt:lpstr>Flat Schemas: XML Schema</vt:lpstr>
      <vt:lpstr>Flat Schemas: Graphical Representation of Schema</vt:lpstr>
      <vt:lpstr>Flat Schemas: Schema-Valid Document</vt:lpstr>
      <vt:lpstr>Structured Schemas:  XML Schema</vt:lpstr>
      <vt:lpstr>Structured Schemas: Graphical Representation of Schema</vt:lpstr>
      <vt:lpstr>Structured Schemas: Schema-Valid Document</vt:lpstr>
      <vt:lpstr>Global Elements</vt:lpstr>
      <vt:lpstr>Global Elements:  XML Schema with Global PhoneType</vt:lpstr>
      <vt:lpstr>Global Elements:  PhoneType Global Element</vt:lpstr>
      <vt:lpstr>Global Elements:  Graphical Representation of Schema</vt:lpstr>
      <vt:lpstr>Creating XML Documents from Database Data</vt:lpstr>
      <vt:lpstr>SQL FOR XML RAW I</vt:lpstr>
      <vt:lpstr>SQL FOR XML RAW II</vt:lpstr>
      <vt:lpstr>SQL FOR XML RAW III</vt:lpstr>
      <vt:lpstr>SQL FOR XML AUTO, ELEMENTS I</vt:lpstr>
      <vt:lpstr>SQL FOR XML AUTO, ELEMENTS II</vt:lpstr>
      <vt:lpstr>SQL FOR XML AUTO, ELEMENTS III Partial Output</vt:lpstr>
      <vt:lpstr>XML Schema with Multivalue Paths</vt:lpstr>
      <vt:lpstr>Multivalue Paths:  XML Schema with Two Multivalued Paths</vt:lpstr>
      <vt:lpstr>Multivalue Paths:  Graphical View of the  Schema</vt:lpstr>
      <vt:lpstr>Industries with XML Industry Standards I</vt:lpstr>
      <vt:lpstr>Industries with XML Industry Standards II</vt:lpstr>
      <vt:lpstr>XML Standards I</vt:lpstr>
      <vt:lpstr>XML Standards II</vt:lpstr>
      <vt:lpstr>XML Standards III</vt:lpstr>
      <vt:lpstr>XML Standards IV</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Kroenke-Auer-DBP-e13-PPT-Chapter11</dc:title>
  <dc:creator>David J. Auer</dc:creator>
  <cp:lastModifiedBy>Jane Bonnell</cp:lastModifiedBy>
  <cp:revision>112</cp:revision>
  <dcterms:created xsi:type="dcterms:W3CDTF">2005-01-24T23:48:45Z</dcterms:created>
  <dcterms:modified xsi:type="dcterms:W3CDTF">2013-08-07T19:06:20Z</dcterms:modified>
</cp:coreProperties>
</file>